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embedTrueTypeFonts="1" saveSubsetFonts="1">
  <p:sldMasterIdLst>
    <p:sldMasterId id="2147483652" r:id="rId1"/>
  </p:sldMasterIdLst>
  <p:notesMasterIdLst>
    <p:notesMasterId r:id="rId17"/>
  </p:notesMasterIdLst>
  <p:handoutMasterIdLst>
    <p:handoutMasterId r:id="rId18"/>
  </p:handoutMasterIdLst>
  <p:sldIdLst>
    <p:sldId id="1632" r:id="rId2"/>
    <p:sldId id="1712" r:id="rId3"/>
    <p:sldId id="1637" r:id="rId4"/>
    <p:sldId id="1714" r:id="rId5"/>
    <p:sldId id="1711" r:id="rId6"/>
    <p:sldId id="1713" r:id="rId7"/>
    <p:sldId id="1710" r:id="rId8"/>
    <p:sldId id="1721" r:id="rId9"/>
    <p:sldId id="1724" r:id="rId10"/>
    <p:sldId id="1715" r:id="rId11"/>
    <p:sldId id="1720" r:id="rId12"/>
    <p:sldId id="1705" r:id="rId13"/>
    <p:sldId id="1708" r:id="rId14"/>
    <p:sldId id="1717" r:id="rId15"/>
    <p:sldId id="1680" r:id="rId16"/>
  </p:sldIdLst>
  <p:sldSz cx="9144000" cy="6858000" type="screen4x3"/>
  <p:notesSz cx="6797675" cy="9929813"/>
  <p:embeddedFontLst>
    <p:embeddedFont>
      <p:font typeface="HY그래픽M" panose="02030600000101010101" pitchFamily="18" charset="-127"/>
      <p:regular r:id="rId19"/>
    </p:embeddedFont>
    <p:embeddedFont>
      <p:font typeface="HY헤드라인M" panose="02030600000101010101" pitchFamily="18" charset="-127"/>
      <p:regular r:id="rId20"/>
    </p:embeddedFont>
    <p:embeddedFont>
      <p:font typeface="굴림" panose="020B0600000101010101" pitchFamily="50" charset="-127"/>
      <p:regular r:id="rId21"/>
    </p:embeddedFont>
    <p:embeddedFont>
      <p:font typeface="맑은 고딕" panose="020B0503020000020004" pitchFamily="50" charset="-127"/>
      <p:regular r:id="rId22"/>
      <p:bold r:id="rId23"/>
    </p:embeddedFont>
  </p:embeddedFontLst>
  <p:defaultTextStyle>
    <a:defPPr>
      <a:defRPr lang="ko-KR"/>
    </a:defPPr>
    <a:lvl1pPr algn="l" rtl="0" eaLnBrk="0" fontAlgn="base" hangingPunct="0">
      <a:spcBef>
        <a:spcPct val="0"/>
      </a:spcBef>
      <a:spcAft>
        <a:spcPct val="0"/>
      </a:spcAft>
      <a:defRPr kumimoji="1" sz="1600" kern="1200">
        <a:solidFill>
          <a:schemeClr val="tx1"/>
        </a:solidFill>
        <a:latin typeface="굴림" panose="020B0600000101010101" pitchFamily="34" charset="-127"/>
        <a:ea typeface="굴림" panose="020B0600000101010101" pitchFamily="34" charset="-127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1600" kern="1200">
        <a:solidFill>
          <a:schemeClr val="tx1"/>
        </a:solidFill>
        <a:latin typeface="굴림" panose="020B0600000101010101" pitchFamily="34" charset="-127"/>
        <a:ea typeface="굴림" panose="020B0600000101010101" pitchFamily="34" charset="-127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1600" kern="1200">
        <a:solidFill>
          <a:schemeClr val="tx1"/>
        </a:solidFill>
        <a:latin typeface="굴림" panose="020B0600000101010101" pitchFamily="34" charset="-127"/>
        <a:ea typeface="굴림" panose="020B0600000101010101" pitchFamily="34" charset="-127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1600" kern="1200">
        <a:solidFill>
          <a:schemeClr val="tx1"/>
        </a:solidFill>
        <a:latin typeface="굴림" panose="020B0600000101010101" pitchFamily="34" charset="-127"/>
        <a:ea typeface="굴림" panose="020B0600000101010101" pitchFamily="34" charset="-127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1600" kern="1200">
        <a:solidFill>
          <a:schemeClr val="tx1"/>
        </a:solidFill>
        <a:latin typeface="굴림" panose="020B0600000101010101" pitchFamily="34" charset="-127"/>
        <a:ea typeface="굴림" panose="020B0600000101010101" pitchFamily="34" charset="-127"/>
        <a:cs typeface="+mn-cs"/>
      </a:defRPr>
    </a:lvl5pPr>
    <a:lvl6pPr marL="2286000" algn="l" defTabSz="914400" rtl="0" eaLnBrk="1" latinLnBrk="0" hangingPunct="1">
      <a:defRPr kumimoji="1" sz="1600" kern="1200">
        <a:solidFill>
          <a:schemeClr val="tx1"/>
        </a:solidFill>
        <a:latin typeface="굴림" panose="020B0600000101010101" pitchFamily="34" charset="-127"/>
        <a:ea typeface="굴림" panose="020B0600000101010101" pitchFamily="34" charset="-127"/>
        <a:cs typeface="+mn-cs"/>
      </a:defRPr>
    </a:lvl6pPr>
    <a:lvl7pPr marL="2743200" algn="l" defTabSz="914400" rtl="0" eaLnBrk="1" latinLnBrk="0" hangingPunct="1">
      <a:defRPr kumimoji="1" sz="1600" kern="1200">
        <a:solidFill>
          <a:schemeClr val="tx1"/>
        </a:solidFill>
        <a:latin typeface="굴림" panose="020B0600000101010101" pitchFamily="34" charset="-127"/>
        <a:ea typeface="굴림" panose="020B0600000101010101" pitchFamily="34" charset="-127"/>
        <a:cs typeface="+mn-cs"/>
      </a:defRPr>
    </a:lvl7pPr>
    <a:lvl8pPr marL="3200400" algn="l" defTabSz="914400" rtl="0" eaLnBrk="1" latinLnBrk="0" hangingPunct="1">
      <a:defRPr kumimoji="1" sz="1600" kern="1200">
        <a:solidFill>
          <a:schemeClr val="tx1"/>
        </a:solidFill>
        <a:latin typeface="굴림" panose="020B0600000101010101" pitchFamily="34" charset="-127"/>
        <a:ea typeface="굴림" panose="020B0600000101010101" pitchFamily="34" charset="-127"/>
        <a:cs typeface="+mn-cs"/>
      </a:defRPr>
    </a:lvl8pPr>
    <a:lvl9pPr marL="3657600" algn="l" defTabSz="914400" rtl="0" eaLnBrk="1" latinLnBrk="0" hangingPunct="1">
      <a:defRPr kumimoji="1" sz="1600" kern="1200">
        <a:solidFill>
          <a:schemeClr val="tx1"/>
        </a:solidFill>
        <a:latin typeface="굴림" panose="020B0600000101010101" pitchFamily="34" charset="-127"/>
        <a:ea typeface="굴림" panose="020B0600000101010101" pitchFamily="34" charset="-127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기본 구역" id="{AB8999FD-95AB-44E2-8A7D-F3656120025A}">
          <p14:sldIdLst>
            <p14:sldId id="1632"/>
          </p14:sldIdLst>
        </p14:section>
        <p14:section name="발표구성" id="{4E8267DD-819D-4F15-99EF-A8DFCD0A119D}">
          <p14:sldIdLst>
            <p14:sldId id="1712"/>
            <p14:sldId id="1637"/>
            <p14:sldId id="1714"/>
            <p14:sldId id="1711"/>
            <p14:sldId id="1713"/>
            <p14:sldId id="1710"/>
            <p14:sldId id="1721"/>
            <p14:sldId id="1724"/>
            <p14:sldId id="1715"/>
            <p14:sldId id="1720"/>
            <p14:sldId id="1705"/>
            <p14:sldId id="1708"/>
            <p14:sldId id="1717"/>
            <p14:sldId id="168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8B1032C-EA38-4F05-BA0D-38AFFFC7BED3}" styleName="밝은 스타일 3 - 강조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16DA210-FB5B-4158-B5E0-FEB733F419BA}" styleName="밝은 스타일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3639" autoAdjust="0"/>
    <p:restoredTop sz="96841" autoAdjust="0"/>
  </p:normalViewPr>
  <p:slideViewPr>
    <p:cSldViewPr showGuides="1">
      <p:cViewPr varScale="1">
        <p:scale>
          <a:sx n="114" d="100"/>
          <a:sy n="114" d="100"/>
        </p:scale>
        <p:origin x="112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125" d="100"/>
          <a:sy n="125" d="100"/>
        </p:scale>
        <p:origin x="77" y="144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font" Target="fonts/font3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5.fntdata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4.fntdata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746" name="Rectangle 2">
            <a:extLst>
              <a:ext uri="{FF2B5EF4-FFF2-40B4-BE49-F238E27FC236}">
                <a16:creationId xmlns:a16="http://schemas.microsoft.com/office/drawing/2014/main" id="{D4BDF3A6-1016-BBB6-ED3D-7C32AFCC67E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7988" cy="4986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970" tIns="44986" rIns="89970" bIns="44986" numCol="1" anchor="t" anchorCtr="0" compatLnSpc="1">
            <a:prstTxWarp prst="textNoShape">
              <a:avLst/>
            </a:prstTxWarp>
          </a:bodyPr>
          <a:lstStyle>
            <a:lvl1pPr algn="l" defTabSz="901700" eaLnBrk="1" latinLnBrk="1" hangingPunct="1">
              <a:defRPr sz="1200" b="1">
                <a:latin typeface="Arial" pitchFamily="34" charset="0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15747" name="Rectangle 3">
            <a:extLst>
              <a:ext uri="{FF2B5EF4-FFF2-40B4-BE49-F238E27FC236}">
                <a16:creationId xmlns:a16="http://schemas.microsoft.com/office/drawing/2014/main" id="{5A4E7CF8-CBFA-9688-129A-269372DBF881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9" y="1"/>
            <a:ext cx="2947987" cy="4986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970" tIns="44986" rIns="89970" bIns="44986" numCol="1" anchor="t" anchorCtr="0" compatLnSpc="1">
            <a:prstTxWarp prst="textNoShape">
              <a:avLst/>
            </a:prstTxWarp>
          </a:bodyPr>
          <a:lstStyle>
            <a:lvl1pPr algn="r" defTabSz="901700" eaLnBrk="1" latinLnBrk="1" hangingPunct="1">
              <a:defRPr sz="1200" b="1">
                <a:latin typeface="Arial" pitchFamily="34" charset="0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15748" name="Rectangle 4">
            <a:extLst>
              <a:ext uri="{FF2B5EF4-FFF2-40B4-BE49-F238E27FC236}">
                <a16:creationId xmlns:a16="http://schemas.microsoft.com/office/drawing/2014/main" id="{A968E74B-0AF1-C9AB-F96F-D5C81183534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179"/>
            <a:ext cx="2947988" cy="4986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970" tIns="44986" rIns="89970" bIns="44986" numCol="1" anchor="b" anchorCtr="0" compatLnSpc="1">
            <a:prstTxWarp prst="textNoShape">
              <a:avLst/>
            </a:prstTxWarp>
          </a:bodyPr>
          <a:lstStyle>
            <a:lvl1pPr algn="l" defTabSz="901700" eaLnBrk="1" latinLnBrk="1" hangingPunct="1">
              <a:defRPr sz="1200" b="1">
                <a:latin typeface="Arial" pitchFamily="34" charset="0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15749" name="Rectangle 5">
            <a:extLst>
              <a:ext uri="{FF2B5EF4-FFF2-40B4-BE49-F238E27FC236}">
                <a16:creationId xmlns:a16="http://schemas.microsoft.com/office/drawing/2014/main" id="{53F34668-E015-177D-EA20-BAC8FF04BF57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9" y="9431179"/>
            <a:ext cx="2947987" cy="4986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970" tIns="44986" rIns="89970" bIns="44986" numCol="1" anchor="b" anchorCtr="0" compatLnSpc="1">
            <a:prstTxWarp prst="textNoShape">
              <a:avLst/>
            </a:prstTxWarp>
          </a:bodyPr>
          <a:lstStyle>
            <a:lvl1pPr algn="r" defTabSz="901700" eaLnBrk="1" latinLnBrk="1" hangingPunct="1">
              <a:defRPr sz="1200" b="1">
                <a:latin typeface="Arial" panose="020B0604020202020204" pitchFamily="34" charset="0"/>
              </a:defRPr>
            </a:lvl1pPr>
          </a:lstStyle>
          <a:p>
            <a:fld id="{DD178B73-DB0B-FE48-9E78-6397D96CCB8C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33D3E737-209C-2ADC-248F-A0F1C990E7D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7988" cy="4986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970" tIns="44986" rIns="89970" bIns="44986" numCol="1" anchor="t" anchorCtr="0" compatLnSpc="1">
            <a:prstTxWarp prst="textNoShape">
              <a:avLst/>
            </a:prstTxWarp>
          </a:bodyPr>
          <a:lstStyle>
            <a:lvl1pPr algn="l" defTabSz="901700" eaLnBrk="1" latinLnBrk="1" hangingPunct="1"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D62A1980-F72F-42E6-7567-6A1C63353421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9" y="1"/>
            <a:ext cx="2947987" cy="4986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970" tIns="44986" rIns="89970" bIns="44986" numCol="1" anchor="t" anchorCtr="0" compatLnSpc="1">
            <a:prstTxWarp prst="textNoShape">
              <a:avLst/>
            </a:prstTxWarp>
          </a:bodyPr>
          <a:lstStyle>
            <a:lvl1pPr algn="r" defTabSz="901700" eaLnBrk="1" latinLnBrk="1" hangingPunct="1"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3EA78620-F96E-FAAA-6F1E-EBC534857CBC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64112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973B32AC-CE9D-F540-A44E-E027A4F219C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4875" y="4717972"/>
            <a:ext cx="4987925" cy="44670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970" tIns="44986" rIns="89970" bIns="4498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noProof="0"/>
              <a:t>마스터 텍스트 스타일을 편집합니다</a:t>
            </a:r>
          </a:p>
          <a:p>
            <a:pPr lvl="1"/>
            <a:r>
              <a:rPr lang="ko-KR" altLang="en-US" noProof="0"/>
              <a:t>둘째 수준</a:t>
            </a:r>
          </a:p>
          <a:p>
            <a:pPr lvl="2"/>
            <a:r>
              <a:rPr lang="ko-KR" altLang="en-US" noProof="0"/>
              <a:t>셋째 수준</a:t>
            </a:r>
          </a:p>
          <a:p>
            <a:pPr lvl="3"/>
            <a:r>
              <a:rPr lang="ko-KR" altLang="en-US" noProof="0"/>
              <a:t>넷째 수준</a:t>
            </a:r>
          </a:p>
          <a:p>
            <a:pPr lvl="4"/>
            <a:r>
              <a:rPr lang="ko-KR" altLang="en-US" noProof="0"/>
              <a:t>다섯째 수준</a:t>
            </a:r>
          </a:p>
        </p:txBody>
      </p:sp>
      <p:sp>
        <p:nvSpPr>
          <p:cNvPr id="9222" name="Rectangle 6">
            <a:extLst>
              <a:ext uri="{FF2B5EF4-FFF2-40B4-BE49-F238E27FC236}">
                <a16:creationId xmlns:a16="http://schemas.microsoft.com/office/drawing/2014/main" id="{FB80B3BF-0125-FD76-2ECA-0A758349D99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179"/>
            <a:ext cx="2947988" cy="4986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970" tIns="44986" rIns="89970" bIns="44986" numCol="1" anchor="b" anchorCtr="0" compatLnSpc="1">
            <a:prstTxWarp prst="textNoShape">
              <a:avLst/>
            </a:prstTxWarp>
          </a:bodyPr>
          <a:lstStyle>
            <a:lvl1pPr algn="l" defTabSz="901700" eaLnBrk="1" latinLnBrk="1" hangingPunct="1"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223" name="Rectangle 7">
            <a:extLst>
              <a:ext uri="{FF2B5EF4-FFF2-40B4-BE49-F238E27FC236}">
                <a16:creationId xmlns:a16="http://schemas.microsoft.com/office/drawing/2014/main" id="{F79CFE97-2227-4207-EF4B-474F30F44B3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9" y="9431179"/>
            <a:ext cx="2947987" cy="4986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970" tIns="44986" rIns="89970" bIns="44986" numCol="1" anchor="b" anchorCtr="0" compatLnSpc="1">
            <a:prstTxWarp prst="textNoShape">
              <a:avLst/>
            </a:prstTxWarp>
          </a:bodyPr>
          <a:lstStyle>
            <a:lvl1pPr algn="r" defTabSz="901700" eaLnBrk="1" latinLnBrk="1" hangingPunct="1">
              <a:defRPr sz="1200"/>
            </a:lvl1pPr>
          </a:lstStyle>
          <a:p>
            <a:fld id="{9EB837DA-F2C1-F448-B25D-1930458072E0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ko-Kore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B837DA-F2C1-F448-B25D-1930458072E0}" type="slidenum">
              <a:rPr lang="en-US" altLang="ko-KR" smtClean="0"/>
              <a:pPr/>
              <a:t>1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9504832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슬라이드 이미지 개체 틀 1">
            <a:extLst>
              <a:ext uri="{FF2B5EF4-FFF2-40B4-BE49-F238E27FC236}">
                <a16:creationId xmlns:a16="http://schemas.microsoft.com/office/drawing/2014/main" id="{D0257F44-7138-EABA-815D-08A56FF5001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슬라이드 노트 개체 틀 2">
            <a:extLst>
              <a:ext uri="{FF2B5EF4-FFF2-40B4-BE49-F238E27FC236}">
                <a16:creationId xmlns:a16="http://schemas.microsoft.com/office/drawing/2014/main" id="{2D861DFB-3603-B00E-800F-DE18680854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>
              <a:latin typeface="굴림" panose="020B0600000101010101" pitchFamily="34" charset="-127"/>
              <a:ea typeface="굴림" panose="020B0600000101010101" pitchFamily="34" charset="-127"/>
            </a:endParaRPr>
          </a:p>
        </p:txBody>
      </p:sp>
      <p:sp>
        <p:nvSpPr>
          <p:cNvPr id="9220" name="슬라이드 번호 개체 틀 3">
            <a:extLst>
              <a:ext uri="{FF2B5EF4-FFF2-40B4-BE49-F238E27FC236}">
                <a16:creationId xmlns:a16="http://schemas.microsoft.com/office/drawing/2014/main" id="{DDB47AC8-E228-D043-DDFF-1D882FEBED2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1700" latinLnBrk="1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defTabSz="901700" latinLnBrk="1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defTabSz="901700" latinLnBrk="1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defTabSz="901700" latinLnBrk="1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defTabSz="901700" latinLnBrk="1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defTabSz="901700" eaLnBrk="0" fontAlgn="base" latinLnBrk="1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defTabSz="901700" eaLnBrk="0" fontAlgn="base" latinLnBrk="1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defTabSz="901700" eaLnBrk="0" fontAlgn="base" latinLnBrk="1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defTabSz="901700" eaLnBrk="0" fontAlgn="base" latinLnBrk="1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marL="0" marR="0" lvl="0" indent="0" algn="r" defTabSz="9017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05A6EF5-9A9D-BC4D-935C-B16840FEC818}" type="slidenum">
              <a:rPr kumimoji="1" lang="en-US" altLang="ko-K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굴림" panose="020B0600000101010101" pitchFamily="34" charset="-127"/>
                <a:ea typeface="굴림" panose="020B0600000101010101" pitchFamily="34" charset="-127"/>
                <a:cs typeface="+mn-cs"/>
              </a:rPr>
              <a:pPr marL="0" marR="0" lvl="0" indent="0" algn="r" defTabSz="9017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1" lang="en-US" altLang="ko-K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굴림" panose="020B0600000101010101" pitchFamily="34" charset="-127"/>
              <a:ea typeface="굴림" panose="020B0600000101010101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370791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슬라이드 이미지 개체 틀 1">
            <a:extLst>
              <a:ext uri="{FF2B5EF4-FFF2-40B4-BE49-F238E27FC236}">
                <a16:creationId xmlns:a16="http://schemas.microsoft.com/office/drawing/2014/main" id="{D0257F44-7138-EABA-815D-08A56FF5001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슬라이드 노트 개체 틀 2">
            <a:extLst>
              <a:ext uri="{FF2B5EF4-FFF2-40B4-BE49-F238E27FC236}">
                <a16:creationId xmlns:a16="http://schemas.microsoft.com/office/drawing/2014/main" id="{2D861DFB-3603-B00E-800F-DE18680854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>
              <a:latin typeface="굴림" panose="020B0600000101010101" pitchFamily="34" charset="-127"/>
              <a:ea typeface="굴림" panose="020B0600000101010101" pitchFamily="34" charset="-127"/>
            </a:endParaRPr>
          </a:p>
        </p:txBody>
      </p:sp>
      <p:sp>
        <p:nvSpPr>
          <p:cNvPr id="9220" name="슬라이드 번호 개체 틀 3">
            <a:extLst>
              <a:ext uri="{FF2B5EF4-FFF2-40B4-BE49-F238E27FC236}">
                <a16:creationId xmlns:a16="http://schemas.microsoft.com/office/drawing/2014/main" id="{DDB47AC8-E228-D043-DDFF-1D882FEBED2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1700" latinLnBrk="1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defTabSz="901700" latinLnBrk="1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defTabSz="901700" latinLnBrk="1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defTabSz="901700" latinLnBrk="1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defTabSz="901700" latinLnBrk="1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defTabSz="901700" eaLnBrk="0" fontAlgn="base" latinLnBrk="1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defTabSz="901700" eaLnBrk="0" fontAlgn="base" latinLnBrk="1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defTabSz="901700" eaLnBrk="0" fontAlgn="base" latinLnBrk="1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defTabSz="901700" eaLnBrk="0" fontAlgn="base" latinLnBrk="1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>
              <a:spcBef>
                <a:spcPct val="0"/>
              </a:spcBef>
            </a:pPr>
            <a:fld id="{705A6EF5-9A9D-BC4D-935C-B16840FEC818}" type="slidenum">
              <a:rPr lang="en-US" altLang="ko-KR"/>
              <a:pPr>
                <a:spcBef>
                  <a:spcPct val="0"/>
                </a:spcBef>
              </a:pPr>
              <a:t>11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0244445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슬라이드 이미지 개체 틀 1">
            <a:extLst>
              <a:ext uri="{FF2B5EF4-FFF2-40B4-BE49-F238E27FC236}">
                <a16:creationId xmlns:a16="http://schemas.microsoft.com/office/drawing/2014/main" id="{D0257F44-7138-EABA-815D-08A56FF5001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슬라이드 노트 개체 틀 2">
            <a:extLst>
              <a:ext uri="{FF2B5EF4-FFF2-40B4-BE49-F238E27FC236}">
                <a16:creationId xmlns:a16="http://schemas.microsoft.com/office/drawing/2014/main" id="{2D861DFB-3603-B00E-800F-DE18680854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>
              <a:latin typeface="굴림" panose="020B0600000101010101" pitchFamily="34" charset="-127"/>
              <a:ea typeface="굴림" panose="020B0600000101010101" pitchFamily="34" charset="-127"/>
            </a:endParaRPr>
          </a:p>
        </p:txBody>
      </p:sp>
      <p:sp>
        <p:nvSpPr>
          <p:cNvPr id="9220" name="슬라이드 번호 개체 틀 3">
            <a:extLst>
              <a:ext uri="{FF2B5EF4-FFF2-40B4-BE49-F238E27FC236}">
                <a16:creationId xmlns:a16="http://schemas.microsoft.com/office/drawing/2014/main" id="{DDB47AC8-E228-D043-DDFF-1D882FEBED2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1700" latinLnBrk="1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defTabSz="901700" latinLnBrk="1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defTabSz="901700" latinLnBrk="1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defTabSz="901700" latinLnBrk="1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defTabSz="901700" latinLnBrk="1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defTabSz="901700" eaLnBrk="0" fontAlgn="base" latinLnBrk="1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defTabSz="901700" eaLnBrk="0" fontAlgn="base" latinLnBrk="1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defTabSz="901700" eaLnBrk="0" fontAlgn="base" latinLnBrk="1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defTabSz="901700" eaLnBrk="0" fontAlgn="base" latinLnBrk="1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>
              <a:spcBef>
                <a:spcPct val="0"/>
              </a:spcBef>
            </a:pPr>
            <a:fld id="{705A6EF5-9A9D-BC4D-935C-B16840FEC818}" type="slidenum">
              <a:rPr lang="en-US" altLang="ko-KR"/>
              <a:pPr>
                <a:spcBef>
                  <a:spcPct val="0"/>
                </a:spcBef>
              </a:pPr>
              <a:t>12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13620420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슬라이드 이미지 개체 틀 1">
            <a:extLst>
              <a:ext uri="{FF2B5EF4-FFF2-40B4-BE49-F238E27FC236}">
                <a16:creationId xmlns:a16="http://schemas.microsoft.com/office/drawing/2014/main" id="{EEF14268-684D-F61A-C03C-F03D6D9DB5A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슬라이드 노트 개체 틀 2">
            <a:extLst>
              <a:ext uri="{FF2B5EF4-FFF2-40B4-BE49-F238E27FC236}">
                <a16:creationId xmlns:a16="http://schemas.microsoft.com/office/drawing/2014/main" id="{EE3D57D6-749F-09A9-8EE1-A6D38000CC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>
              <a:latin typeface="굴림" panose="020B0600000101010101" pitchFamily="34" charset="-127"/>
              <a:ea typeface="굴림" panose="020B0600000101010101" pitchFamily="34" charset="-127"/>
            </a:endParaRPr>
          </a:p>
        </p:txBody>
      </p:sp>
      <p:sp>
        <p:nvSpPr>
          <p:cNvPr id="19460" name="슬라이드 번호 개체 틀 3">
            <a:extLst>
              <a:ext uri="{FF2B5EF4-FFF2-40B4-BE49-F238E27FC236}">
                <a16:creationId xmlns:a16="http://schemas.microsoft.com/office/drawing/2014/main" id="{CC8DEA95-3354-DA84-6EBD-37666D19606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1700" latinLnBrk="1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defTabSz="901700" latinLnBrk="1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defTabSz="901700" latinLnBrk="1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defTabSz="901700" latinLnBrk="1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defTabSz="901700" latinLnBrk="1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defTabSz="901700" eaLnBrk="0" fontAlgn="base" latinLnBrk="1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defTabSz="901700" eaLnBrk="0" fontAlgn="base" latinLnBrk="1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defTabSz="901700" eaLnBrk="0" fontAlgn="base" latinLnBrk="1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defTabSz="901700" eaLnBrk="0" fontAlgn="base" latinLnBrk="1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>
              <a:spcBef>
                <a:spcPct val="0"/>
              </a:spcBef>
            </a:pPr>
            <a:fld id="{39F59F19-C995-DD43-A7D7-2B64F9EDFC71}" type="slidenum">
              <a:rPr lang="en-US" altLang="ko-KR"/>
              <a:pPr>
                <a:spcBef>
                  <a:spcPct val="0"/>
                </a:spcBef>
              </a:pPr>
              <a:t>14</a:t>
            </a:fld>
            <a:endParaRPr lang="en-US" altLang="ko-K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슬라이드 이미지 개체 틀 1">
            <a:extLst>
              <a:ext uri="{FF2B5EF4-FFF2-40B4-BE49-F238E27FC236}">
                <a16:creationId xmlns:a16="http://schemas.microsoft.com/office/drawing/2014/main" id="{D0257F44-7138-EABA-815D-08A56FF5001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슬라이드 노트 개체 틀 2">
            <a:extLst>
              <a:ext uri="{FF2B5EF4-FFF2-40B4-BE49-F238E27FC236}">
                <a16:creationId xmlns:a16="http://schemas.microsoft.com/office/drawing/2014/main" id="{2D861DFB-3603-B00E-800F-DE18680854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>
              <a:latin typeface="굴림" panose="020B0600000101010101" pitchFamily="34" charset="-127"/>
              <a:ea typeface="굴림" panose="020B0600000101010101" pitchFamily="34" charset="-127"/>
            </a:endParaRPr>
          </a:p>
        </p:txBody>
      </p:sp>
      <p:sp>
        <p:nvSpPr>
          <p:cNvPr id="9220" name="슬라이드 번호 개체 틀 3">
            <a:extLst>
              <a:ext uri="{FF2B5EF4-FFF2-40B4-BE49-F238E27FC236}">
                <a16:creationId xmlns:a16="http://schemas.microsoft.com/office/drawing/2014/main" id="{DDB47AC8-E228-D043-DDFF-1D882FEBED2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1700" latinLnBrk="1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defTabSz="901700" latinLnBrk="1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defTabSz="901700" latinLnBrk="1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defTabSz="901700" latinLnBrk="1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defTabSz="901700" latinLnBrk="1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defTabSz="901700" eaLnBrk="0" fontAlgn="base" latinLnBrk="1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defTabSz="901700" eaLnBrk="0" fontAlgn="base" latinLnBrk="1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defTabSz="901700" eaLnBrk="0" fontAlgn="base" latinLnBrk="1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defTabSz="901700" eaLnBrk="0" fontAlgn="base" latinLnBrk="1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>
              <a:spcBef>
                <a:spcPct val="0"/>
              </a:spcBef>
            </a:pPr>
            <a:fld id="{705A6EF5-9A9D-BC4D-935C-B16840FEC818}" type="slidenum">
              <a:rPr lang="en-US" altLang="ko-KR"/>
              <a:pPr>
                <a:spcBef>
                  <a:spcPct val="0"/>
                </a:spcBef>
              </a:pPr>
              <a:t>2</a:t>
            </a:fld>
            <a:endParaRPr lang="en-US" altLang="ko-K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슬라이드 이미지 개체 틀 1">
            <a:extLst>
              <a:ext uri="{FF2B5EF4-FFF2-40B4-BE49-F238E27FC236}">
                <a16:creationId xmlns:a16="http://schemas.microsoft.com/office/drawing/2014/main" id="{D0257F44-7138-EABA-815D-08A56FF5001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슬라이드 노트 개체 틀 2">
            <a:extLst>
              <a:ext uri="{FF2B5EF4-FFF2-40B4-BE49-F238E27FC236}">
                <a16:creationId xmlns:a16="http://schemas.microsoft.com/office/drawing/2014/main" id="{2D861DFB-3603-B00E-800F-DE18680854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>
              <a:latin typeface="굴림" panose="020B0600000101010101" pitchFamily="34" charset="-127"/>
              <a:ea typeface="굴림" panose="020B0600000101010101" pitchFamily="34" charset="-127"/>
            </a:endParaRPr>
          </a:p>
        </p:txBody>
      </p:sp>
      <p:sp>
        <p:nvSpPr>
          <p:cNvPr id="9220" name="슬라이드 번호 개체 틀 3">
            <a:extLst>
              <a:ext uri="{FF2B5EF4-FFF2-40B4-BE49-F238E27FC236}">
                <a16:creationId xmlns:a16="http://schemas.microsoft.com/office/drawing/2014/main" id="{DDB47AC8-E228-D043-DDFF-1D882FEBED2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1700" latinLnBrk="1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defTabSz="901700" latinLnBrk="1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defTabSz="901700" latinLnBrk="1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defTabSz="901700" latinLnBrk="1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defTabSz="901700" latinLnBrk="1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defTabSz="901700" eaLnBrk="0" fontAlgn="base" latinLnBrk="1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defTabSz="901700" eaLnBrk="0" fontAlgn="base" latinLnBrk="1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defTabSz="901700" eaLnBrk="0" fontAlgn="base" latinLnBrk="1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defTabSz="901700" eaLnBrk="0" fontAlgn="base" latinLnBrk="1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marL="0" marR="0" lvl="0" indent="0" algn="r" defTabSz="9017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05A6EF5-9A9D-BC4D-935C-B16840FEC818}" type="slidenum">
              <a:rPr kumimoji="1" lang="en-US" altLang="ko-K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굴림" panose="020B0600000101010101" pitchFamily="34" charset="-127"/>
                <a:ea typeface="굴림" panose="020B0600000101010101" pitchFamily="34" charset="-127"/>
                <a:cs typeface="+mn-cs"/>
              </a:rPr>
              <a:pPr marL="0" marR="0" lvl="0" indent="0" algn="r" defTabSz="9017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1" lang="en-US" altLang="ko-K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굴림" panose="020B0600000101010101" pitchFamily="34" charset="-127"/>
              <a:ea typeface="굴림" panose="020B0600000101010101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490967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슬라이드 이미지 개체 틀 1">
            <a:extLst>
              <a:ext uri="{FF2B5EF4-FFF2-40B4-BE49-F238E27FC236}">
                <a16:creationId xmlns:a16="http://schemas.microsoft.com/office/drawing/2014/main" id="{D0257F44-7138-EABA-815D-08A56FF5001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슬라이드 노트 개체 틀 2">
            <a:extLst>
              <a:ext uri="{FF2B5EF4-FFF2-40B4-BE49-F238E27FC236}">
                <a16:creationId xmlns:a16="http://schemas.microsoft.com/office/drawing/2014/main" id="{2D861DFB-3603-B00E-800F-DE18680854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>
              <a:latin typeface="굴림" panose="020B0600000101010101" pitchFamily="34" charset="-127"/>
              <a:ea typeface="굴림" panose="020B0600000101010101" pitchFamily="34" charset="-127"/>
            </a:endParaRPr>
          </a:p>
        </p:txBody>
      </p:sp>
      <p:sp>
        <p:nvSpPr>
          <p:cNvPr id="9220" name="슬라이드 번호 개체 틀 3">
            <a:extLst>
              <a:ext uri="{FF2B5EF4-FFF2-40B4-BE49-F238E27FC236}">
                <a16:creationId xmlns:a16="http://schemas.microsoft.com/office/drawing/2014/main" id="{DDB47AC8-E228-D043-DDFF-1D882FEBED2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1700" latinLnBrk="1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defTabSz="901700" latinLnBrk="1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defTabSz="901700" latinLnBrk="1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defTabSz="901700" latinLnBrk="1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defTabSz="901700" latinLnBrk="1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defTabSz="901700" eaLnBrk="0" fontAlgn="base" latinLnBrk="1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defTabSz="901700" eaLnBrk="0" fontAlgn="base" latinLnBrk="1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defTabSz="901700" eaLnBrk="0" fontAlgn="base" latinLnBrk="1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defTabSz="901700" eaLnBrk="0" fontAlgn="base" latinLnBrk="1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>
              <a:spcBef>
                <a:spcPct val="0"/>
              </a:spcBef>
            </a:pPr>
            <a:fld id="{705A6EF5-9A9D-BC4D-935C-B16840FEC818}" type="slidenum">
              <a:rPr lang="en-US" altLang="ko-KR"/>
              <a:pPr>
                <a:spcBef>
                  <a:spcPct val="0"/>
                </a:spcBef>
              </a:pPr>
              <a:t>4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7796956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슬라이드 이미지 개체 틀 1">
            <a:extLst>
              <a:ext uri="{FF2B5EF4-FFF2-40B4-BE49-F238E27FC236}">
                <a16:creationId xmlns:a16="http://schemas.microsoft.com/office/drawing/2014/main" id="{D0257F44-7138-EABA-815D-08A56FF5001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슬라이드 노트 개체 틀 2">
            <a:extLst>
              <a:ext uri="{FF2B5EF4-FFF2-40B4-BE49-F238E27FC236}">
                <a16:creationId xmlns:a16="http://schemas.microsoft.com/office/drawing/2014/main" id="{2D861DFB-3603-B00E-800F-DE18680854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>
              <a:latin typeface="굴림" panose="020B0600000101010101" pitchFamily="34" charset="-127"/>
              <a:ea typeface="굴림" panose="020B0600000101010101" pitchFamily="34" charset="-127"/>
            </a:endParaRPr>
          </a:p>
        </p:txBody>
      </p:sp>
      <p:sp>
        <p:nvSpPr>
          <p:cNvPr id="9220" name="슬라이드 번호 개체 틀 3">
            <a:extLst>
              <a:ext uri="{FF2B5EF4-FFF2-40B4-BE49-F238E27FC236}">
                <a16:creationId xmlns:a16="http://schemas.microsoft.com/office/drawing/2014/main" id="{DDB47AC8-E228-D043-DDFF-1D882FEBED2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1700" latinLnBrk="1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defTabSz="901700" latinLnBrk="1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defTabSz="901700" latinLnBrk="1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defTabSz="901700" latinLnBrk="1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defTabSz="901700" latinLnBrk="1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defTabSz="901700" eaLnBrk="0" fontAlgn="base" latinLnBrk="1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defTabSz="901700" eaLnBrk="0" fontAlgn="base" latinLnBrk="1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defTabSz="901700" eaLnBrk="0" fontAlgn="base" latinLnBrk="1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defTabSz="901700" eaLnBrk="0" fontAlgn="base" latinLnBrk="1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marL="0" marR="0" lvl="0" indent="0" algn="r" defTabSz="9017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05A6EF5-9A9D-BC4D-935C-B16840FEC818}" type="slidenum">
              <a:rPr kumimoji="1" lang="en-US" altLang="ko-K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굴림" panose="020B0600000101010101" pitchFamily="34" charset="-127"/>
                <a:ea typeface="굴림" panose="020B0600000101010101" pitchFamily="34" charset="-127"/>
                <a:cs typeface="+mn-cs"/>
              </a:rPr>
              <a:pPr marL="0" marR="0" lvl="0" indent="0" algn="r" defTabSz="9017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1" lang="en-US" altLang="ko-K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굴림" panose="020B0600000101010101" pitchFamily="34" charset="-127"/>
              <a:ea typeface="굴림" panose="020B0600000101010101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579119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슬라이드 이미지 개체 틀 1">
            <a:extLst>
              <a:ext uri="{FF2B5EF4-FFF2-40B4-BE49-F238E27FC236}">
                <a16:creationId xmlns:a16="http://schemas.microsoft.com/office/drawing/2014/main" id="{D0257F44-7138-EABA-815D-08A56FF5001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슬라이드 노트 개체 틀 2">
            <a:extLst>
              <a:ext uri="{FF2B5EF4-FFF2-40B4-BE49-F238E27FC236}">
                <a16:creationId xmlns:a16="http://schemas.microsoft.com/office/drawing/2014/main" id="{2D861DFB-3603-B00E-800F-DE18680854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>
              <a:latin typeface="굴림" panose="020B0600000101010101" pitchFamily="34" charset="-127"/>
              <a:ea typeface="굴림" panose="020B0600000101010101" pitchFamily="34" charset="-127"/>
            </a:endParaRPr>
          </a:p>
        </p:txBody>
      </p:sp>
      <p:sp>
        <p:nvSpPr>
          <p:cNvPr id="9220" name="슬라이드 번호 개체 틀 3">
            <a:extLst>
              <a:ext uri="{FF2B5EF4-FFF2-40B4-BE49-F238E27FC236}">
                <a16:creationId xmlns:a16="http://schemas.microsoft.com/office/drawing/2014/main" id="{DDB47AC8-E228-D043-DDFF-1D882FEBED2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1700" latinLnBrk="1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defTabSz="901700" latinLnBrk="1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defTabSz="901700" latinLnBrk="1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defTabSz="901700" latinLnBrk="1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defTabSz="901700" latinLnBrk="1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defTabSz="901700" eaLnBrk="0" fontAlgn="base" latinLnBrk="1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defTabSz="901700" eaLnBrk="0" fontAlgn="base" latinLnBrk="1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defTabSz="901700" eaLnBrk="0" fontAlgn="base" latinLnBrk="1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defTabSz="901700" eaLnBrk="0" fontAlgn="base" latinLnBrk="1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>
              <a:spcBef>
                <a:spcPct val="0"/>
              </a:spcBef>
            </a:pPr>
            <a:fld id="{705A6EF5-9A9D-BC4D-935C-B16840FEC818}" type="slidenum">
              <a:rPr lang="en-US" altLang="ko-KR"/>
              <a:pPr>
                <a:spcBef>
                  <a:spcPct val="0"/>
                </a:spcBef>
              </a:pPr>
              <a:t>6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9907189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슬라이드 이미지 개체 틀 1">
            <a:extLst>
              <a:ext uri="{FF2B5EF4-FFF2-40B4-BE49-F238E27FC236}">
                <a16:creationId xmlns:a16="http://schemas.microsoft.com/office/drawing/2014/main" id="{D0257F44-7138-EABA-815D-08A56FF5001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슬라이드 노트 개체 틀 2">
            <a:extLst>
              <a:ext uri="{FF2B5EF4-FFF2-40B4-BE49-F238E27FC236}">
                <a16:creationId xmlns:a16="http://schemas.microsoft.com/office/drawing/2014/main" id="{2D861DFB-3603-B00E-800F-DE18680854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>
              <a:latin typeface="굴림" panose="020B0600000101010101" pitchFamily="34" charset="-127"/>
              <a:ea typeface="굴림" panose="020B0600000101010101" pitchFamily="34" charset="-127"/>
            </a:endParaRPr>
          </a:p>
        </p:txBody>
      </p:sp>
      <p:sp>
        <p:nvSpPr>
          <p:cNvPr id="9220" name="슬라이드 번호 개체 틀 3">
            <a:extLst>
              <a:ext uri="{FF2B5EF4-FFF2-40B4-BE49-F238E27FC236}">
                <a16:creationId xmlns:a16="http://schemas.microsoft.com/office/drawing/2014/main" id="{DDB47AC8-E228-D043-DDFF-1D882FEBED2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1700" latinLnBrk="1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defTabSz="901700" latinLnBrk="1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defTabSz="901700" latinLnBrk="1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defTabSz="901700" latinLnBrk="1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defTabSz="901700" latinLnBrk="1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defTabSz="901700" eaLnBrk="0" fontAlgn="base" latinLnBrk="1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defTabSz="901700" eaLnBrk="0" fontAlgn="base" latinLnBrk="1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defTabSz="901700" eaLnBrk="0" fontAlgn="base" latinLnBrk="1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defTabSz="901700" eaLnBrk="0" fontAlgn="base" latinLnBrk="1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marL="0" marR="0" lvl="0" indent="0" algn="r" defTabSz="9017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05A6EF5-9A9D-BC4D-935C-B16840FEC818}" type="slidenum">
              <a:rPr kumimoji="1" lang="en-US" altLang="ko-K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굴림" panose="020B0600000101010101" pitchFamily="34" charset="-127"/>
                <a:ea typeface="굴림" panose="020B0600000101010101" pitchFamily="34" charset="-127"/>
                <a:cs typeface="+mn-cs"/>
              </a:rPr>
              <a:pPr marL="0" marR="0" lvl="0" indent="0" algn="r" defTabSz="9017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1" lang="en-US" altLang="ko-K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굴림" panose="020B0600000101010101" pitchFamily="34" charset="-127"/>
              <a:ea typeface="굴림" panose="020B0600000101010101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995472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슬라이드 이미지 개체 틀 1">
            <a:extLst>
              <a:ext uri="{FF2B5EF4-FFF2-40B4-BE49-F238E27FC236}">
                <a16:creationId xmlns:a16="http://schemas.microsoft.com/office/drawing/2014/main" id="{D0257F44-7138-EABA-815D-08A56FF5001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슬라이드 노트 개체 틀 2">
            <a:extLst>
              <a:ext uri="{FF2B5EF4-FFF2-40B4-BE49-F238E27FC236}">
                <a16:creationId xmlns:a16="http://schemas.microsoft.com/office/drawing/2014/main" id="{2D861DFB-3603-B00E-800F-DE18680854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>
              <a:latin typeface="굴림" panose="020B0600000101010101" pitchFamily="34" charset="-127"/>
              <a:ea typeface="굴림" panose="020B0600000101010101" pitchFamily="34" charset="-127"/>
            </a:endParaRPr>
          </a:p>
        </p:txBody>
      </p:sp>
      <p:sp>
        <p:nvSpPr>
          <p:cNvPr id="9220" name="슬라이드 번호 개체 틀 3">
            <a:extLst>
              <a:ext uri="{FF2B5EF4-FFF2-40B4-BE49-F238E27FC236}">
                <a16:creationId xmlns:a16="http://schemas.microsoft.com/office/drawing/2014/main" id="{DDB47AC8-E228-D043-DDFF-1D882FEBED2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1700" latinLnBrk="1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defTabSz="901700" latinLnBrk="1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defTabSz="901700" latinLnBrk="1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defTabSz="901700" latinLnBrk="1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defTabSz="901700" latinLnBrk="1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defTabSz="901700" eaLnBrk="0" fontAlgn="base" latinLnBrk="1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defTabSz="901700" eaLnBrk="0" fontAlgn="base" latinLnBrk="1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defTabSz="901700" eaLnBrk="0" fontAlgn="base" latinLnBrk="1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defTabSz="901700" eaLnBrk="0" fontAlgn="base" latinLnBrk="1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marL="0" marR="0" lvl="0" indent="0" algn="r" defTabSz="9017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05A6EF5-9A9D-BC4D-935C-B16840FEC818}" type="slidenum">
              <a:rPr kumimoji="1" lang="en-US" altLang="ko-K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굴림" panose="020B0600000101010101" pitchFamily="34" charset="-127"/>
                <a:ea typeface="굴림" panose="020B0600000101010101" pitchFamily="34" charset="-127"/>
                <a:cs typeface="+mn-cs"/>
              </a:rPr>
              <a:pPr marL="0" marR="0" lvl="0" indent="0" algn="r" defTabSz="9017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1" lang="en-US" altLang="ko-K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굴림" panose="020B0600000101010101" pitchFamily="34" charset="-127"/>
              <a:ea typeface="굴림" panose="020B0600000101010101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994335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슬라이드 이미지 개체 틀 1">
            <a:extLst>
              <a:ext uri="{FF2B5EF4-FFF2-40B4-BE49-F238E27FC236}">
                <a16:creationId xmlns:a16="http://schemas.microsoft.com/office/drawing/2014/main" id="{D0257F44-7138-EABA-815D-08A56FF5001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슬라이드 노트 개체 틀 2">
            <a:extLst>
              <a:ext uri="{FF2B5EF4-FFF2-40B4-BE49-F238E27FC236}">
                <a16:creationId xmlns:a16="http://schemas.microsoft.com/office/drawing/2014/main" id="{2D861DFB-3603-B00E-800F-DE18680854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>
              <a:latin typeface="굴림" panose="020B0600000101010101" pitchFamily="34" charset="-127"/>
              <a:ea typeface="굴림" panose="020B0600000101010101" pitchFamily="34" charset="-127"/>
            </a:endParaRPr>
          </a:p>
        </p:txBody>
      </p:sp>
      <p:sp>
        <p:nvSpPr>
          <p:cNvPr id="9220" name="슬라이드 번호 개체 틀 3">
            <a:extLst>
              <a:ext uri="{FF2B5EF4-FFF2-40B4-BE49-F238E27FC236}">
                <a16:creationId xmlns:a16="http://schemas.microsoft.com/office/drawing/2014/main" id="{DDB47AC8-E228-D043-DDFF-1D882FEBED2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1700" latinLnBrk="1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 defTabSz="901700" latinLnBrk="1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 defTabSz="901700" latinLnBrk="1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 defTabSz="901700" latinLnBrk="1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 defTabSz="901700" latinLnBrk="1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defTabSz="901700" eaLnBrk="0" fontAlgn="base" latinLnBrk="1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defTabSz="901700" eaLnBrk="0" fontAlgn="base" latinLnBrk="1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defTabSz="901700" eaLnBrk="0" fontAlgn="base" latinLnBrk="1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defTabSz="901700" eaLnBrk="0" fontAlgn="base" latinLnBrk="1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marL="0" marR="0" lvl="0" indent="0" algn="r" defTabSz="9017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05A6EF5-9A9D-BC4D-935C-B16840FEC818}" type="slidenum">
              <a:rPr kumimoji="1" lang="en-US" altLang="ko-K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굴림" panose="020B0600000101010101" pitchFamily="34" charset="-127"/>
                <a:ea typeface="굴림" panose="020B0600000101010101" pitchFamily="34" charset="-127"/>
                <a:cs typeface="+mn-cs"/>
              </a:rPr>
              <a:pPr marL="0" marR="0" lvl="0" indent="0" algn="r" defTabSz="9017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1" lang="en-US" altLang="ko-K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굴림" panose="020B0600000101010101" pitchFamily="34" charset="-127"/>
              <a:ea typeface="굴림" panose="020B0600000101010101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662320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</p:spTree>
    <p:extLst>
      <p:ext uri="{BB962C8B-B14F-4D97-AF65-F5344CB8AC3E}">
        <p14:creationId xmlns:p14="http://schemas.microsoft.com/office/powerpoint/2010/main" val="3930084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43C992CF-C15B-B2CB-4A0E-01B6B0F7EF23}"/>
              </a:ext>
            </a:extLst>
          </p:cNvPr>
          <p:cNvSpPr txBox="1">
            <a:spLocks/>
          </p:cNvSpPr>
          <p:nvPr userDrawn="1"/>
        </p:nvSpPr>
        <p:spPr bwMode="auto">
          <a:xfrm>
            <a:off x="7020272" y="6381328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ko-KR"/>
            </a:defPPr>
            <a:lvl1pPr algn="r" rtl="0" eaLnBrk="1" fontAlgn="base" latinLnBrk="1" hangingPunct="1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Wingdings" pitchFamily="2" charset="2"/>
              <a:buChar char="l"/>
              <a:defRPr kumimoji="1" sz="2400" b="1" kern="1200">
                <a:solidFill>
                  <a:schemeClr val="tx1"/>
                </a:solidFill>
                <a:latin typeface="HY헤드라인M" panose="020F0502020204030204" pitchFamily="34" charset="0"/>
                <a:ea typeface="HY헤드라인M" panose="020F0502020204030204" pitchFamily="34" charset="0"/>
                <a:cs typeface="HY헤드라인M" panose="020F0502020204030204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SzPct val="70000"/>
              <a:buFont typeface="Wingdings" pitchFamily="2" charset="2"/>
              <a:buChar char="m"/>
              <a:defRPr kumimoji="1" sz="2000" b="1" kern="1200">
                <a:solidFill>
                  <a:schemeClr val="tx1"/>
                </a:solidFill>
                <a:latin typeface="HY그래픽M" panose="020F0502020204030204" pitchFamily="34" charset="0"/>
                <a:ea typeface="HY그래픽M" panose="020F0502020204030204" pitchFamily="34" charset="0"/>
                <a:cs typeface="HY그래픽M" panose="020F0502020204030204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1600" b="1" kern="1200">
                <a:solidFill>
                  <a:schemeClr val="tx1"/>
                </a:solidFill>
                <a:latin typeface="HY그래픽M" panose="020F0502020204030204" pitchFamily="34" charset="0"/>
                <a:ea typeface="HY그래픽M" panose="020F0502020204030204" pitchFamily="34" charset="0"/>
                <a:cs typeface="HY그래픽M" panose="020F0502020204030204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1400" kern="1200">
                <a:solidFill>
                  <a:schemeClr val="tx1"/>
                </a:solidFill>
                <a:latin typeface="HY그래픽M" panose="020F0502020204030204" pitchFamily="34" charset="0"/>
                <a:ea typeface="HY그래픽M" panose="020F0502020204030204" pitchFamily="34" charset="0"/>
                <a:cs typeface="HY그래픽M" panose="020F0502020204030204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200" kern="1200">
                <a:solidFill>
                  <a:schemeClr val="tx1"/>
                </a:solidFill>
                <a:latin typeface="HY그래픽M" panose="020F0502020204030204" pitchFamily="34" charset="0"/>
                <a:ea typeface="HY그래픽M" panose="020F0502020204030204" pitchFamily="34" charset="0"/>
                <a:cs typeface="HY그래픽M" panose="020F0502020204030204" pitchFamily="34" charset="0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kumimoji="1" sz="1200" kern="1200">
                <a:solidFill>
                  <a:schemeClr val="tx1"/>
                </a:solidFill>
                <a:latin typeface="HY그래픽M" panose="020F0502020204030204" pitchFamily="34" charset="0"/>
                <a:ea typeface="HY그래픽M" panose="020F0502020204030204" pitchFamily="34" charset="0"/>
                <a:cs typeface="HY그래픽M" panose="020F0502020204030204" pitchFamily="34" charset="0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kumimoji="1" sz="1200" kern="1200">
                <a:solidFill>
                  <a:schemeClr val="tx1"/>
                </a:solidFill>
                <a:latin typeface="HY그래픽M" panose="020F0502020204030204" pitchFamily="34" charset="0"/>
                <a:ea typeface="HY그래픽M" panose="020F0502020204030204" pitchFamily="34" charset="0"/>
                <a:cs typeface="HY그래픽M" panose="020F0502020204030204" pitchFamily="34" charset="0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kumimoji="1" sz="1200" kern="1200">
                <a:solidFill>
                  <a:schemeClr val="tx1"/>
                </a:solidFill>
                <a:latin typeface="HY그래픽M" panose="020F0502020204030204" pitchFamily="34" charset="0"/>
                <a:ea typeface="HY그래픽M" panose="020F0502020204030204" pitchFamily="34" charset="0"/>
                <a:cs typeface="HY그래픽M" panose="020F0502020204030204" pitchFamily="34" charset="0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kumimoji="1" sz="1200" kern="1200">
                <a:solidFill>
                  <a:schemeClr val="tx1"/>
                </a:solidFill>
                <a:latin typeface="HY그래픽M" panose="020F0502020204030204" pitchFamily="34" charset="0"/>
                <a:ea typeface="HY그래픽M" panose="020F0502020204030204" pitchFamily="34" charset="0"/>
                <a:cs typeface="HY그래픽M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487C225-489E-864B-A845-8744CF031DAC}" type="slidenum">
              <a:rPr kumimoji="1" lang="en-US" altLang="ko-KR" sz="18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굴림" panose="020B0600000101010101" pitchFamily="34" charset="-127"/>
              </a:rPr>
              <a:pPr marL="0" marR="0" lvl="0" indent="0" algn="r" defTabSz="9144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en-US" altLang="ko-KR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굴림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658714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6019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Rectangle 7">
            <a:extLst>
              <a:ext uri="{FF2B5EF4-FFF2-40B4-BE49-F238E27FC236}">
                <a16:creationId xmlns:a16="http://schemas.microsoft.com/office/drawing/2014/main" id="{A56FF742-4E7F-8AAF-F0E8-9C3CE93AFE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4050" y="6478588"/>
            <a:ext cx="14288" cy="60325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>
            <a:spAutoFit/>
          </a:bodyPr>
          <a:lstStyle>
            <a:lvl1pPr algn="ctr" latinLnBrk="1">
              <a:defRPr kumimoji="1" sz="16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algn="ctr" latinLnBrk="1">
              <a:defRPr kumimoji="1" sz="16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algn="ctr" latinLnBrk="1">
              <a:defRPr kumimoji="1" sz="16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algn="ctr" latinLnBrk="1">
              <a:defRPr kumimoji="1" sz="16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algn="ctr" latinLnBrk="1">
              <a:defRPr kumimoji="1" sz="16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eaLnBrk="1" hangingPunct="1">
              <a:defRPr/>
            </a:pPr>
            <a:r>
              <a:rPr lang="en-US" altLang="ko-KR" sz="400" b="1">
                <a:solidFill>
                  <a:srgbClr val="000000"/>
                </a:solidFill>
                <a:latin typeface="Arial" panose="020B0604020202020204" pitchFamily="34" charset="0"/>
                <a:ea typeface="굴림체" panose="020B0609000101010101" pitchFamily="49" charset="-127"/>
              </a:rPr>
              <a:t> </a:t>
            </a:r>
            <a:endParaRPr lang="en-US" altLang="ko-KR" sz="1800" b="1">
              <a:latin typeface="Arial" panose="020B0604020202020204" pitchFamily="34" charset="0"/>
            </a:endParaRPr>
          </a:p>
        </p:txBody>
      </p:sp>
      <p:sp>
        <p:nvSpPr>
          <p:cNvPr id="1030" name="Rectangle 8">
            <a:extLst>
              <a:ext uri="{FF2B5EF4-FFF2-40B4-BE49-F238E27FC236}">
                <a16:creationId xmlns:a16="http://schemas.microsoft.com/office/drawing/2014/main" id="{1DDDDCF0-9C74-9646-3ADE-B957FB26C1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6413" y="6400800"/>
            <a:ext cx="42862" cy="182563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>
            <a:spAutoFit/>
          </a:bodyPr>
          <a:lstStyle>
            <a:lvl1pPr algn="ctr" latinLnBrk="1">
              <a:defRPr kumimoji="1" sz="16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algn="ctr" latinLnBrk="1">
              <a:defRPr kumimoji="1" sz="16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algn="ctr" latinLnBrk="1">
              <a:defRPr kumimoji="1" sz="16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algn="ctr" latinLnBrk="1">
              <a:defRPr kumimoji="1" sz="16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algn="ctr" latinLnBrk="1">
              <a:defRPr kumimoji="1" sz="16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eaLnBrk="1" hangingPunct="1">
              <a:defRPr/>
            </a:pPr>
            <a:r>
              <a:rPr lang="en-US" altLang="ko-KR" sz="1200" b="1">
                <a:solidFill>
                  <a:srgbClr val="000000"/>
                </a:solidFill>
                <a:latin typeface="Arial" panose="020B0604020202020204" pitchFamily="34" charset="0"/>
                <a:ea typeface="굴림체" panose="020B0609000101010101" pitchFamily="49" charset="-127"/>
              </a:rPr>
              <a:t> </a:t>
            </a:r>
            <a:endParaRPr lang="en-US" altLang="ko-KR" sz="1200" b="1">
              <a:latin typeface="Arial" panose="020B0604020202020204" pitchFamily="34" charset="0"/>
            </a:endParaRPr>
          </a:p>
        </p:txBody>
      </p:sp>
      <p:sp>
        <p:nvSpPr>
          <p:cNvPr id="1031" name="Rectangle 10">
            <a:extLst>
              <a:ext uri="{FF2B5EF4-FFF2-40B4-BE49-F238E27FC236}">
                <a16:creationId xmlns:a16="http://schemas.microsoft.com/office/drawing/2014/main" id="{44D3A3E9-E674-41BD-1187-32F9160E1B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6324600"/>
            <a:ext cx="8388350" cy="39688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333399"/>
              </a:gs>
            </a:gsLst>
            <a:lin ang="0" scaled="1"/>
          </a:gradFill>
          <a:ln>
            <a:noFill/>
          </a:ln>
        </p:spPr>
        <p:txBody>
          <a:bodyPr wrap="none" anchor="ctr"/>
          <a:lstStyle>
            <a:lvl1pPr algn="ctr" latinLnBrk="1">
              <a:defRPr kumimoji="1" sz="16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algn="ctr" latinLnBrk="1">
              <a:defRPr kumimoji="1" sz="16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algn="ctr" latinLnBrk="1">
              <a:defRPr kumimoji="1" sz="16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algn="ctr" latinLnBrk="1">
              <a:defRPr kumimoji="1" sz="16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algn="ctr" latinLnBrk="1">
              <a:defRPr kumimoji="1" sz="16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eaLnBrk="1" hangingPunct="1">
              <a:defRPr/>
            </a:pPr>
            <a:endParaRPr lang="ko-KR" altLang="en-US"/>
          </a:p>
        </p:txBody>
      </p:sp>
      <p:sp>
        <p:nvSpPr>
          <p:cNvPr id="1032" name="Rectangle 11">
            <a:extLst>
              <a:ext uri="{FF2B5EF4-FFF2-40B4-BE49-F238E27FC236}">
                <a16:creationId xmlns:a16="http://schemas.microsoft.com/office/drawing/2014/main" id="{4B098155-3ADB-51A4-C27E-509DBAADB4A3}"/>
              </a:ext>
            </a:extLst>
          </p:cNvPr>
          <p:cNvSpPr>
            <a:spLocks noChangeArrowheads="1"/>
          </p:cNvSpPr>
          <p:nvPr/>
        </p:nvSpPr>
        <p:spPr bwMode="auto">
          <a:xfrm rot="10800000" flipH="1">
            <a:off x="304800" y="664120"/>
            <a:ext cx="8388350" cy="28575"/>
          </a:xfrm>
          <a:prstGeom prst="rect">
            <a:avLst/>
          </a:prstGeom>
          <a:gradFill rotWithShape="1">
            <a:gsLst>
              <a:gs pos="0">
                <a:srgbClr val="333399"/>
              </a:gs>
              <a:gs pos="100000">
                <a:srgbClr val="FFFFFF"/>
              </a:gs>
            </a:gsLst>
            <a:lin ang="0" scaled="1"/>
          </a:gradFill>
          <a:ln>
            <a:noFill/>
          </a:ln>
        </p:spPr>
        <p:txBody>
          <a:bodyPr wrap="none" anchor="ctr"/>
          <a:lstStyle>
            <a:lvl1pPr algn="ctr" latinLnBrk="1">
              <a:defRPr kumimoji="1" sz="16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algn="ctr" latinLnBrk="1">
              <a:defRPr kumimoji="1" sz="16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algn="ctr" latinLnBrk="1">
              <a:defRPr kumimoji="1" sz="16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algn="ctr" latinLnBrk="1">
              <a:defRPr kumimoji="1" sz="16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algn="ctr" latinLnBrk="1">
              <a:defRPr kumimoji="1" sz="16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eaLnBrk="1" hangingPunct="1">
              <a:defRPr/>
            </a:pPr>
            <a:endParaRPr lang="ko-KR" altLang="en-US"/>
          </a:p>
        </p:txBody>
      </p:sp>
      <p:pic>
        <p:nvPicPr>
          <p:cNvPr id="11" name="그림 5">
            <a:extLst>
              <a:ext uri="{FF2B5EF4-FFF2-40B4-BE49-F238E27FC236}">
                <a16:creationId xmlns:a16="http://schemas.microsoft.com/office/drawing/2014/main" id="{6E407132-D410-47D1-A357-DFB8FD6062C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82" t="9486" r="7730" b="10097"/>
          <a:stretch>
            <a:fillRect/>
          </a:stretch>
        </p:blipFill>
        <p:spPr bwMode="auto">
          <a:xfrm>
            <a:off x="323528" y="6385450"/>
            <a:ext cx="1439739" cy="371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직사각형 11">
            <a:extLst>
              <a:ext uri="{FF2B5EF4-FFF2-40B4-BE49-F238E27FC236}">
                <a16:creationId xmlns:a16="http://schemas.microsoft.com/office/drawing/2014/main" id="{68B5B79F-C40D-6EB4-6367-304569CB557D}"/>
              </a:ext>
            </a:extLst>
          </p:cNvPr>
          <p:cNvSpPr/>
          <p:nvPr userDrawn="1"/>
        </p:nvSpPr>
        <p:spPr>
          <a:xfrm>
            <a:off x="1763688" y="6429474"/>
            <a:ext cx="2547369" cy="307777"/>
          </a:xfrm>
          <a:prstGeom prst="rect">
            <a:avLst/>
          </a:prstGeom>
        </p:spPr>
        <p:txBody>
          <a:bodyPr wrap="squar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algn="r"/>
            <a:r>
              <a:rPr lang="ko-KR" altLang="en-US" sz="1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일반대학원 방위사업학과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</p:sldLayoutIdLst>
  <p:hf hdr="0" ftr="0" dt="0"/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3200" b="1">
          <a:solidFill>
            <a:srgbClr val="0000FF"/>
          </a:solidFill>
          <a:latin typeface="+mj-lt"/>
          <a:ea typeface="+mj-ea"/>
          <a:cs typeface="HY헤드라인M" panose="020F0502020204030204" pitchFamily="34" charset="0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3200" b="1">
          <a:solidFill>
            <a:srgbClr val="0000FF"/>
          </a:solidFill>
          <a:latin typeface="HY헤드라인M" pitchFamily="18" charset="-127"/>
          <a:ea typeface="HY헤드라인M" pitchFamily="18" charset="-127"/>
          <a:cs typeface="HY헤드라인M" panose="020F0502020204030204" pitchFamily="34" charset="0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3200" b="1">
          <a:solidFill>
            <a:srgbClr val="0000FF"/>
          </a:solidFill>
          <a:latin typeface="HY헤드라인M" pitchFamily="18" charset="-127"/>
          <a:ea typeface="HY헤드라인M" pitchFamily="18" charset="-127"/>
          <a:cs typeface="HY헤드라인M" panose="020F0502020204030204" pitchFamily="34" charset="0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3200" b="1">
          <a:solidFill>
            <a:srgbClr val="0000FF"/>
          </a:solidFill>
          <a:latin typeface="HY헤드라인M" pitchFamily="18" charset="-127"/>
          <a:ea typeface="HY헤드라인M" pitchFamily="18" charset="-127"/>
          <a:cs typeface="HY헤드라인M" panose="020F0502020204030204" pitchFamily="34" charset="0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3200" b="1">
          <a:solidFill>
            <a:srgbClr val="0000FF"/>
          </a:solidFill>
          <a:latin typeface="HY헤드라인M" pitchFamily="18" charset="-127"/>
          <a:ea typeface="HY헤드라인M" pitchFamily="18" charset="-127"/>
          <a:cs typeface="HY헤드라인M" panose="020F0502020204030204" pitchFamily="34" charset="0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3200" b="1">
          <a:solidFill>
            <a:srgbClr val="0000FF"/>
          </a:solidFill>
          <a:latin typeface="HY헤드라인M" pitchFamily="18" charset="-127"/>
          <a:ea typeface="HY헤드라인M" pitchFamily="18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3200" b="1">
          <a:solidFill>
            <a:srgbClr val="0000FF"/>
          </a:solidFill>
          <a:latin typeface="HY헤드라인M" pitchFamily="18" charset="-127"/>
          <a:ea typeface="HY헤드라인M" pitchFamily="18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3200" b="1">
          <a:solidFill>
            <a:srgbClr val="0000FF"/>
          </a:solidFill>
          <a:latin typeface="HY헤드라인M" pitchFamily="18" charset="-127"/>
          <a:ea typeface="HY헤드라인M" pitchFamily="18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3200" b="1">
          <a:solidFill>
            <a:srgbClr val="0000FF"/>
          </a:solidFill>
          <a:latin typeface="HY헤드라인M" pitchFamily="18" charset="-127"/>
          <a:ea typeface="HY헤드라인M" pitchFamily="18" charset="-127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SzPct val="75000"/>
        <a:buFont typeface="Wingdings" pitchFamily="2" charset="2"/>
        <a:buChar char="l"/>
        <a:defRPr kumimoji="1" sz="2400" b="1">
          <a:solidFill>
            <a:schemeClr val="tx1"/>
          </a:solidFill>
          <a:latin typeface="+mn-lt"/>
          <a:ea typeface="+mn-ea"/>
          <a:cs typeface="HY헤드라인M" panose="020F050202020403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SzPct val="70000"/>
        <a:buFont typeface="Wingdings" pitchFamily="2" charset="2"/>
        <a:buChar char="m"/>
        <a:defRPr kumimoji="1" sz="2000" b="1">
          <a:solidFill>
            <a:schemeClr val="tx1"/>
          </a:solidFill>
          <a:latin typeface="HY그래픽M" pitchFamily="18" charset="-127"/>
          <a:ea typeface="HY그래픽M" pitchFamily="18" charset="-127"/>
          <a:cs typeface="HY그래픽M" panose="020F050202020403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b="1">
          <a:solidFill>
            <a:schemeClr val="tx1"/>
          </a:solidFill>
          <a:latin typeface="HY그래픽M" pitchFamily="18" charset="-127"/>
          <a:ea typeface="HY그래픽M" pitchFamily="18" charset="-127"/>
          <a:cs typeface="HY그래픽M" panose="020F050202020403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1400">
          <a:solidFill>
            <a:schemeClr val="tx1"/>
          </a:solidFill>
          <a:latin typeface="HY그래픽M" pitchFamily="18" charset="-127"/>
          <a:ea typeface="HY그래픽M" pitchFamily="18" charset="-127"/>
          <a:cs typeface="HY그래픽M" panose="020F050202020403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1200">
          <a:solidFill>
            <a:schemeClr val="tx1"/>
          </a:solidFill>
          <a:latin typeface="HY그래픽M" pitchFamily="18" charset="-127"/>
          <a:ea typeface="HY그래픽M" pitchFamily="18" charset="-127"/>
          <a:cs typeface="HY그래픽M" panose="020F0502020204030204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1200">
          <a:solidFill>
            <a:schemeClr val="tx1"/>
          </a:solidFill>
          <a:latin typeface="HY그래픽M" pitchFamily="18" charset="-127"/>
          <a:ea typeface="HY그래픽M" pitchFamily="18" charset="-127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1200">
          <a:solidFill>
            <a:schemeClr val="tx1"/>
          </a:solidFill>
          <a:latin typeface="HY그래픽M" pitchFamily="18" charset="-127"/>
          <a:ea typeface="HY그래픽M" pitchFamily="18" charset="-127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1200">
          <a:solidFill>
            <a:schemeClr val="tx1"/>
          </a:solidFill>
          <a:latin typeface="HY그래픽M" pitchFamily="18" charset="-127"/>
          <a:ea typeface="HY그래픽M" pitchFamily="18" charset="-127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1200">
          <a:solidFill>
            <a:schemeClr val="tx1"/>
          </a:solidFill>
          <a:latin typeface="HY그래픽M" pitchFamily="18" charset="-127"/>
          <a:ea typeface="HY그래픽M" pitchFamily="18" charset="-127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aw.go.kr/LSW/admRulLsInfoP.do?chrClsCd=&amp;admRulSeq=2100000203235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제목 6">
            <a:extLst>
              <a:ext uri="{FF2B5EF4-FFF2-40B4-BE49-F238E27FC236}">
                <a16:creationId xmlns:a16="http://schemas.microsoft.com/office/drawing/2014/main" id="{C68684A7-BC91-AA2B-8F02-CAB1DB19B94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101" name="Rectangle 13">
            <a:extLst>
              <a:ext uri="{FF2B5EF4-FFF2-40B4-BE49-F238E27FC236}">
                <a16:creationId xmlns:a16="http://schemas.microsoft.com/office/drawing/2014/main" id="{13483838-4BB6-B830-0893-AA49054D1B9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ko-KR" sz="160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2022</a:t>
            </a:r>
            <a:r>
              <a:rPr lang="ko-KR" altLang="en-US" sz="160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년 </a:t>
            </a:r>
            <a:r>
              <a:rPr lang="en-US" altLang="ko-KR" sz="160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12</a:t>
            </a:r>
            <a:r>
              <a:rPr lang="ko-KR" altLang="en-US" sz="160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월 </a:t>
            </a:r>
            <a:r>
              <a:rPr lang="en-US" altLang="ko-KR" sz="160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10</a:t>
            </a:r>
            <a:r>
              <a:rPr lang="ko-KR" altLang="en-US" sz="160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일</a:t>
            </a:r>
            <a:endParaRPr lang="en-US" altLang="ko-KR" sz="1600" dirty="0">
              <a:solidFill>
                <a:srgbClr val="FF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4D13153A-82DB-5C07-6DD5-5850022DEB6F}"/>
              </a:ext>
            </a:extLst>
          </p:cNvPr>
          <p:cNvSpPr/>
          <p:nvPr/>
        </p:nvSpPr>
        <p:spPr>
          <a:xfrm>
            <a:off x="2915816" y="189905"/>
            <a:ext cx="5978029" cy="338554"/>
          </a:xfrm>
          <a:prstGeom prst="rect">
            <a:avLst/>
          </a:prstGeom>
        </p:spPr>
        <p:txBody>
          <a:bodyPr wrap="squar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algn="r"/>
            <a:r>
              <a:rPr lang="ko-KR" altLang="en-US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공개발표</a:t>
            </a:r>
            <a:r>
              <a:rPr lang="en-US" altLang="ko-KR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(15</a:t>
            </a:r>
            <a:r>
              <a:rPr lang="ko-KR" altLang="en-US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분 발표</a:t>
            </a:r>
            <a:r>
              <a:rPr lang="en-US" altLang="ko-KR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graphicFrame>
        <p:nvGraphicFramePr>
          <p:cNvPr id="2" name="표 4">
            <a:extLst>
              <a:ext uri="{FF2B5EF4-FFF2-40B4-BE49-F238E27FC236}">
                <a16:creationId xmlns:a16="http://schemas.microsoft.com/office/drawing/2014/main" id="{BFBB2F97-6D4D-3841-6188-C534E7FAA3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0995006"/>
              </p:ext>
            </p:extLst>
          </p:nvPr>
        </p:nvGraphicFramePr>
        <p:xfrm>
          <a:off x="611560" y="1988840"/>
          <a:ext cx="7920880" cy="39303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110">
                  <a:extLst>
                    <a:ext uri="{9D8B030D-6E8A-4147-A177-3AD203B41FA5}">
                      <a16:colId xmlns:a16="http://schemas.microsoft.com/office/drawing/2014/main" val="446179729"/>
                    </a:ext>
                  </a:extLst>
                </a:gridCol>
                <a:gridCol w="1242138">
                  <a:extLst>
                    <a:ext uri="{9D8B030D-6E8A-4147-A177-3AD203B41FA5}">
                      <a16:colId xmlns:a16="http://schemas.microsoft.com/office/drawing/2014/main" val="1984716086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2096457940"/>
                    </a:ext>
                  </a:extLst>
                </a:gridCol>
                <a:gridCol w="1980220">
                  <a:extLst>
                    <a:ext uri="{9D8B030D-6E8A-4147-A177-3AD203B41FA5}">
                      <a16:colId xmlns:a16="http://schemas.microsoft.com/office/drawing/2014/main" val="44833363"/>
                    </a:ext>
                  </a:extLst>
                </a:gridCol>
                <a:gridCol w="1980220">
                  <a:extLst>
                    <a:ext uri="{9D8B030D-6E8A-4147-A177-3AD203B41FA5}">
                      <a16:colId xmlns:a16="http://schemas.microsoft.com/office/drawing/2014/main" val="140026933"/>
                    </a:ext>
                  </a:extLst>
                </a:gridCol>
              </a:tblGrid>
              <a:tr h="431766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6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지도교수</a:t>
                      </a:r>
                      <a:r>
                        <a:rPr lang="en-US" altLang="ko-KR" sz="16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16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성명</a:t>
                      </a:r>
                      <a:r>
                        <a:rPr lang="en-US" altLang="ko-KR" sz="16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  <a:endParaRPr lang="ko-KR" altLang="en-US" sz="1600" b="1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6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공동 지도교수</a:t>
                      </a:r>
                      <a:r>
                        <a:rPr lang="en-US" altLang="ko-KR" sz="16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16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성명</a:t>
                      </a:r>
                      <a:r>
                        <a:rPr lang="en-US" altLang="ko-KR" sz="16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  <a:endParaRPr lang="ko-KR" altLang="en-US" sz="16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6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2603461"/>
                  </a:ext>
                </a:extLst>
              </a:tr>
              <a:tr h="431766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6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발표자 개인정보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i="1" dirty="0">
                          <a:solidFill>
                            <a:srgbClr val="FF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성    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6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□공학  □국방경영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6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□석사   □박사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071726"/>
                  </a:ext>
                </a:extLst>
              </a:tr>
              <a:tr h="431766">
                <a:tc rowSpan="5">
                  <a:txBody>
                    <a:bodyPr/>
                    <a:lstStyle/>
                    <a:p>
                      <a:pPr algn="ctr" latinLnBrk="1"/>
                      <a:r>
                        <a:rPr lang="ko-KR" altLang="en-US" sz="1600" b="1" dirty="0" err="1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부논문</a:t>
                      </a:r>
                      <a:endParaRPr lang="en-US" altLang="ko-KR" sz="1600" b="1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algn="ctr" latinLnBrk="1"/>
                      <a:r>
                        <a:rPr lang="en-US" altLang="ko-KR" sz="16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16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예정</a:t>
                      </a:r>
                      <a:r>
                        <a:rPr lang="en-US" altLang="ko-KR" sz="16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  <a:endParaRPr lang="ko-KR" altLang="en-US" sz="1600" b="1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논문제목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latinLnBrk="1"/>
                      <a:endParaRPr lang="ko-KR" altLang="en-US" sz="14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3058912"/>
                  </a:ext>
                </a:extLst>
              </a:tr>
              <a:tr h="431766">
                <a:tc vMerge="1"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6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학술지명</a:t>
                      </a:r>
                      <a:endParaRPr lang="en-US" altLang="ko-KR" sz="1600" b="1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algn="ctr" latinLnBrk="1"/>
                      <a:r>
                        <a:rPr lang="en-US" altLang="ko-KR" sz="16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(KCI </a:t>
                      </a:r>
                      <a:r>
                        <a:rPr lang="ko-KR" altLang="en-US" sz="16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등록</a:t>
                      </a:r>
                      <a:r>
                        <a:rPr lang="en-US" altLang="ko-KR" sz="16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  <a:endParaRPr lang="ko-KR" altLang="en-US" sz="1600" b="1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latinLnBrk="1"/>
                      <a:r>
                        <a:rPr lang="ko-KR" altLang="en-US" sz="16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□</a:t>
                      </a:r>
                      <a:r>
                        <a:rPr lang="ko-KR" altLang="en-US" sz="16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등재</a:t>
                      </a:r>
                      <a:r>
                        <a:rPr lang="ko-KR" altLang="en-US" sz="16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  □</a:t>
                      </a:r>
                      <a:r>
                        <a:rPr lang="ko-KR" altLang="en-US" sz="16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등재후보</a:t>
                      </a:r>
                      <a:r>
                        <a:rPr lang="ko-KR" altLang="en-US" sz="16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 □일반   □해외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5971096"/>
                  </a:ext>
                </a:extLst>
              </a:tr>
              <a:tr h="431766">
                <a:tc vMerge="1"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latinLnBrk="1"/>
                      <a:endParaRPr lang="ko-KR" altLang="en-US" sz="14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2749718"/>
                  </a:ext>
                </a:extLst>
              </a:tr>
              <a:tr h="43176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인정 수준</a:t>
                      </a:r>
                      <a:endParaRPr lang="en-US" altLang="ko-KR" sz="1600" b="1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algn="ctr" latinLnBrk="1"/>
                      <a:r>
                        <a:rPr lang="en-US" altLang="ko-KR" sz="16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16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저자 수</a:t>
                      </a:r>
                      <a:r>
                        <a:rPr lang="en-US" altLang="ko-KR" sz="16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  <a:endParaRPr lang="ko-KR" altLang="en-US" sz="1600" b="1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latinLnBrk="1"/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□</a:t>
                      </a:r>
                      <a:r>
                        <a:rPr lang="en-US" altLang="ko-KR" sz="14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r>
                        <a:rPr lang="ko-KR" altLang="en-US" sz="14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인</a:t>
                      </a:r>
                      <a:r>
                        <a:rPr lang="en-US" altLang="ko-KR" sz="14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(100%)    </a:t>
                      </a:r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□</a:t>
                      </a:r>
                      <a:r>
                        <a:rPr lang="en-US" altLang="ko-KR" sz="14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</a:t>
                      </a:r>
                      <a:r>
                        <a:rPr lang="ko-KR" altLang="en-US" sz="14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인</a:t>
                      </a:r>
                      <a:r>
                        <a:rPr lang="en-US" altLang="ko-KR" sz="14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(70%)    </a:t>
                      </a:r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□ </a:t>
                      </a:r>
                      <a:r>
                        <a:rPr lang="en-US" altLang="ko-KR" sz="14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</a:t>
                      </a:r>
                      <a:r>
                        <a:rPr lang="ko-KR" altLang="en-US" sz="14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인</a:t>
                      </a:r>
                      <a:r>
                        <a:rPr lang="en-US" altLang="ko-KR" sz="14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(50%)   </a:t>
                      </a:r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□ </a:t>
                      </a:r>
                      <a:r>
                        <a:rPr lang="en-US" altLang="ko-KR" sz="14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</a:t>
                      </a:r>
                      <a:r>
                        <a:rPr lang="ko-KR" altLang="en-US" sz="14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인 초과</a:t>
                      </a:r>
                      <a:r>
                        <a:rPr lang="en-US" altLang="ko-KR" sz="14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14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확인필요</a:t>
                      </a:r>
                      <a:r>
                        <a:rPr lang="en-US" altLang="ko-KR" sz="14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  <a:r>
                        <a:rPr lang="ko-KR" altLang="en-US" sz="14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696280"/>
                  </a:ext>
                </a:extLst>
              </a:tr>
              <a:tr h="674265">
                <a:tc vMerge="1">
                  <a:txBody>
                    <a:bodyPr/>
                    <a:lstStyle/>
                    <a:p>
                      <a:pPr latinLnBrk="1"/>
                      <a:endParaRPr lang="ko-KR" altLang="en-US" sz="1600" b="1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유사 수준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latinLnBrk="1"/>
                      <a:r>
                        <a:rPr lang="ko-KR" altLang="en-US" sz="1400" i="1" dirty="0">
                          <a:solidFill>
                            <a:srgbClr val="FF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현재 원고 대비 부논문과 유사한 점과 차이점</a:t>
                      </a:r>
                      <a:r>
                        <a:rPr lang="en-US" altLang="ko-KR" sz="1400" i="1" dirty="0">
                          <a:solidFill>
                            <a:srgbClr val="FF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1400" i="1" dirty="0">
                          <a:solidFill>
                            <a:srgbClr val="FF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확장</a:t>
                      </a:r>
                      <a:r>
                        <a:rPr lang="en-US" altLang="ko-KR" sz="1400" i="1" dirty="0">
                          <a:solidFill>
                            <a:srgbClr val="FF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400" i="1" dirty="0">
                          <a:solidFill>
                            <a:srgbClr val="FF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변경 등</a:t>
                      </a:r>
                      <a:r>
                        <a:rPr lang="en-US" altLang="ko-KR" sz="1400" i="1" dirty="0">
                          <a:solidFill>
                            <a:srgbClr val="FF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</a:p>
                    <a:p>
                      <a:pPr latinLnBrk="1"/>
                      <a:r>
                        <a:rPr lang="ko-KR" altLang="en-US" sz="1400" i="1" dirty="0">
                          <a:solidFill>
                            <a:srgbClr val="FF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간략하게 기술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6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6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409577"/>
                  </a:ext>
                </a:extLst>
              </a:tr>
              <a:tr h="431766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6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주제어</a:t>
                      </a:r>
                      <a:r>
                        <a:rPr lang="en-US" altLang="ko-KR" sz="16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(5</a:t>
                      </a:r>
                      <a:r>
                        <a:rPr lang="ko-KR" altLang="en-US" sz="16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 이상</a:t>
                      </a:r>
                      <a:r>
                        <a:rPr lang="en-US" altLang="ko-KR" sz="16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  <a:endParaRPr lang="ko-KR" altLang="en-US" sz="1600" b="1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latinLnBrk="1"/>
                      <a:r>
                        <a:rPr lang="ko-KR" altLang="en-US" sz="1400" i="1" dirty="0">
                          <a:solidFill>
                            <a:srgbClr val="FF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방산원자재</a:t>
                      </a:r>
                      <a:r>
                        <a:rPr lang="en-US" altLang="ko-KR" sz="1400" i="1" dirty="0">
                          <a:solidFill>
                            <a:srgbClr val="FF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400" i="1" dirty="0">
                          <a:solidFill>
                            <a:srgbClr val="FF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공급망 위험</a:t>
                      </a:r>
                      <a:r>
                        <a:rPr lang="en-US" altLang="ko-KR" sz="1400" i="1" dirty="0">
                          <a:solidFill>
                            <a:srgbClr val="FF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400" i="1" dirty="0">
                          <a:solidFill>
                            <a:srgbClr val="FF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국가 위험도</a:t>
                      </a:r>
                      <a:r>
                        <a:rPr lang="en-US" altLang="ko-KR" sz="1400" i="1" dirty="0">
                          <a:solidFill>
                            <a:srgbClr val="FF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400" i="1" dirty="0">
                          <a:solidFill>
                            <a:srgbClr val="FF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정치적 관계</a:t>
                      </a:r>
                      <a:r>
                        <a:rPr lang="en-US" altLang="ko-KR" sz="1400" i="1" dirty="0">
                          <a:solidFill>
                            <a:srgbClr val="FF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400" i="1" dirty="0">
                          <a:solidFill>
                            <a:srgbClr val="FF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시장 집중도</a:t>
                      </a:r>
                      <a:r>
                        <a:rPr lang="en-US" altLang="ko-KR" sz="1400" i="1" dirty="0">
                          <a:solidFill>
                            <a:srgbClr val="FF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400" i="1" dirty="0">
                          <a:solidFill>
                            <a:srgbClr val="FF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방위산업용 </a:t>
                      </a:r>
                      <a:r>
                        <a:rPr lang="ko-KR" altLang="en-US" sz="1400" i="1" dirty="0" err="1">
                          <a:solidFill>
                            <a:srgbClr val="FF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시설재</a:t>
                      </a:r>
                      <a:r>
                        <a:rPr lang="ko-KR" altLang="en-US" sz="1400" i="1" dirty="0">
                          <a:solidFill>
                            <a:srgbClr val="FF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및 원자재 수입통계</a:t>
                      </a:r>
                      <a:r>
                        <a:rPr lang="en-US" altLang="ko-KR" sz="1400" i="1" dirty="0">
                          <a:solidFill>
                            <a:srgbClr val="FF0000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(TRASS)</a:t>
                      </a:r>
                      <a:endParaRPr lang="ko-KR" altLang="en-US" sz="1400" i="1" dirty="0">
                        <a:solidFill>
                          <a:srgbClr val="FF0000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6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6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2288183"/>
                  </a:ext>
                </a:extLst>
              </a:tr>
            </a:tbl>
          </a:graphicData>
        </a:graphic>
      </p:graphicFrame>
      <p:graphicFrame>
        <p:nvGraphicFramePr>
          <p:cNvPr id="5" name="표 5">
            <a:extLst>
              <a:ext uri="{FF2B5EF4-FFF2-40B4-BE49-F238E27FC236}">
                <a16:creationId xmlns:a16="http://schemas.microsoft.com/office/drawing/2014/main" id="{02200A43-33F3-4225-E197-89FB526BFD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5840680"/>
              </p:ext>
            </p:extLst>
          </p:nvPr>
        </p:nvGraphicFramePr>
        <p:xfrm>
          <a:off x="611560" y="980728"/>
          <a:ext cx="7920880" cy="648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8192">
                  <a:extLst>
                    <a:ext uri="{9D8B030D-6E8A-4147-A177-3AD203B41FA5}">
                      <a16:colId xmlns:a16="http://schemas.microsoft.com/office/drawing/2014/main" val="3020943018"/>
                    </a:ext>
                  </a:extLst>
                </a:gridCol>
                <a:gridCol w="6192688">
                  <a:extLst>
                    <a:ext uri="{9D8B030D-6E8A-4147-A177-3AD203B41FA5}">
                      <a16:colId xmlns:a16="http://schemas.microsoft.com/office/drawing/2014/main" val="1330151886"/>
                    </a:ext>
                  </a:extLst>
                </a:gridCol>
              </a:tblGrid>
              <a:tr h="648072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발표 논문제목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4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5265528"/>
                  </a:ext>
                </a:extLst>
              </a:tr>
            </a:tbl>
          </a:graphicData>
        </a:graphic>
      </p:graphicFrame>
      <p:sp>
        <p:nvSpPr>
          <p:cNvPr id="11" name="Rectangle 13">
            <a:extLst>
              <a:ext uri="{FF2B5EF4-FFF2-40B4-BE49-F238E27FC236}">
                <a16:creationId xmlns:a16="http://schemas.microsoft.com/office/drawing/2014/main" id="{EC885E10-7DEA-B19B-DFFC-7EBF858EDFCF}"/>
              </a:ext>
            </a:extLst>
          </p:cNvPr>
          <p:cNvSpPr txBox="1">
            <a:spLocks noChangeArrowheads="1"/>
          </p:cNvSpPr>
          <p:nvPr/>
        </p:nvSpPr>
        <p:spPr>
          <a:xfrm>
            <a:off x="107504" y="116632"/>
            <a:ext cx="2880320" cy="358775"/>
          </a:xfrm>
          <a:prstGeom prst="rect">
            <a:avLst/>
          </a:prstGeom>
          <a:noFill/>
        </p:spPr>
        <p:txBody>
          <a:bodyPr/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Wingdings" pitchFamily="2" charset="2"/>
              <a:buNone/>
              <a:defRPr kumimoji="1" sz="2400" b="1">
                <a:solidFill>
                  <a:schemeClr val="tx1"/>
                </a:solidFill>
                <a:latin typeface="+mn-lt"/>
                <a:ea typeface="+mn-ea"/>
                <a:cs typeface="HY헤드라인M" panose="020F0502020204030204" pitchFamily="34" charset="0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SzPct val="70000"/>
              <a:buFont typeface="Wingdings" pitchFamily="2" charset="2"/>
              <a:buNone/>
              <a:defRPr kumimoji="1" sz="2000" b="1">
                <a:solidFill>
                  <a:schemeClr val="tx1"/>
                </a:solidFill>
                <a:latin typeface="HY그래픽M" pitchFamily="18" charset="-127"/>
                <a:ea typeface="HY그래픽M" pitchFamily="18" charset="-127"/>
                <a:cs typeface="HY그래픽M" panose="020F0502020204030204" pitchFamily="34" charset="0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kumimoji="1" b="1">
                <a:solidFill>
                  <a:schemeClr val="tx1"/>
                </a:solidFill>
                <a:latin typeface="HY그래픽M" pitchFamily="18" charset="-127"/>
                <a:ea typeface="HY그래픽M" pitchFamily="18" charset="-127"/>
                <a:cs typeface="HY그래픽M" panose="020F0502020204030204" pitchFamily="34" charset="0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kumimoji="1" sz="1400">
                <a:solidFill>
                  <a:schemeClr val="tx1"/>
                </a:solidFill>
                <a:latin typeface="HY그래픽M" pitchFamily="18" charset="-127"/>
                <a:ea typeface="HY그래픽M" pitchFamily="18" charset="-127"/>
                <a:cs typeface="HY그래픽M" panose="020F0502020204030204" pitchFamily="34" charset="0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kumimoji="1" sz="1200">
                <a:solidFill>
                  <a:schemeClr val="tx1"/>
                </a:solidFill>
                <a:latin typeface="HY그래픽M" pitchFamily="18" charset="-127"/>
                <a:ea typeface="HY그래픽M" pitchFamily="18" charset="-127"/>
                <a:cs typeface="HY그래픽M" panose="020F0502020204030204" pitchFamily="34" charset="0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None/>
              <a:defRPr kumimoji="1" sz="1200">
                <a:solidFill>
                  <a:schemeClr val="tx1"/>
                </a:solidFill>
                <a:latin typeface="HY그래픽M" pitchFamily="18" charset="-127"/>
                <a:ea typeface="HY그래픽M" pitchFamily="18" charset="-127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kumimoji="1" sz="1200">
                <a:solidFill>
                  <a:schemeClr val="tx1"/>
                </a:solidFill>
                <a:latin typeface="HY그래픽M" pitchFamily="18" charset="-127"/>
                <a:ea typeface="HY그래픽M" pitchFamily="18" charset="-127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kumimoji="1" sz="1200">
                <a:solidFill>
                  <a:schemeClr val="tx1"/>
                </a:solidFill>
                <a:latin typeface="HY그래픽M" pitchFamily="18" charset="-127"/>
                <a:ea typeface="HY그래픽M" pitchFamily="18" charset="-127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kumimoji="1" sz="1200">
                <a:solidFill>
                  <a:schemeClr val="tx1"/>
                </a:solidFill>
                <a:latin typeface="HY그래픽M" pitchFamily="18" charset="-127"/>
                <a:ea typeface="HY그래픽M" pitchFamily="18" charset="-127"/>
              </a:defRPr>
            </a:lvl9pPr>
          </a:lstStyle>
          <a:p>
            <a:pPr eaLnBrk="1" hangingPunct="1"/>
            <a:r>
              <a:rPr lang="en-US" altLang="ko-KR" sz="1400" kern="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2024</a:t>
            </a:r>
            <a:r>
              <a:rPr lang="ko-KR" altLang="en-US" sz="1400" kern="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년 </a:t>
            </a:r>
            <a:r>
              <a:rPr lang="en-US" altLang="ko-KR" sz="1400" kern="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04</a:t>
            </a:r>
            <a:r>
              <a:rPr lang="ko-KR" altLang="en-US" sz="1400" kern="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월 </a:t>
            </a:r>
            <a:r>
              <a:rPr lang="en-US" altLang="ko-KR" sz="1400" kern="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13</a:t>
            </a:r>
            <a:r>
              <a:rPr lang="ko-KR" altLang="en-US" sz="1400" kern="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일 </a:t>
            </a:r>
            <a:r>
              <a:rPr lang="en-US" altLang="ko-KR" sz="1400" kern="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1400" kern="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오전 </a:t>
            </a:r>
            <a:r>
              <a:rPr lang="en-US" altLang="ko-KR" sz="1400" kern="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10</a:t>
            </a:r>
            <a:r>
              <a:rPr lang="ko-KR" altLang="en-US" sz="1400" kern="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시</a:t>
            </a:r>
            <a:r>
              <a:rPr lang="en-US" altLang="ko-KR" sz="1400" kern="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~)</a:t>
            </a:r>
          </a:p>
        </p:txBody>
      </p:sp>
    </p:spTree>
  </p:cSld>
  <p:clrMapOvr>
    <a:masterClrMapping/>
  </p:clrMapOvr>
  <p:transition advTm="15672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id="{9F0F8CAA-6AF6-C704-F56E-60BC8C43E7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528" y="205556"/>
            <a:ext cx="8207375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+mj-lt"/>
                <a:ea typeface="+mj-ea"/>
                <a:cs typeface="HY헤드라인M" panose="020F0502020204030204" pitchFamily="34" charset="0"/>
              </a:defRPr>
            </a:lvl1pPr>
            <a:lvl2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2pPr>
            <a:lvl3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3pPr>
            <a:lvl4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4pPr>
            <a:lvl5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5pPr>
            <a:lvl6pPr marL="4572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6pPr>
            <a:lvl7pPr marL="9144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7pPr>
            <a:lvl8pPr marL="13716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8pPr>
            <a:lvl9pPr marL="18288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9pPr>
          </a:lstStyle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</a:rPr>
              <a:t>2-2) </a:t>
            </a:r>
            <a:r>
              <a:rPr kumimoji="1" lang="ko-KR" alt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</a:rPr>
              <a:t>분석대상 및 자료수집 방법</a:t>
            </a:r>
            <a:endParaRPr kumimoji="1" lang="en-US" altLang="ko-KR" sz="20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A3F330C4-16A5-80A2-B838-A17199BBD0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2200" y="205556"/>
            <a:ext cx="2518743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+mj-lt"/>
                <a:ea typeface="+mj-ea"/>
                <a:cs typeface="HY헤드라인M" panose="020F0502020204030204" pitchFamily="34" charset="0"/>
              </a:defRPr>
            </a:lvl1pPr>
            <a:lvl2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2pPr>
            <a:lvl3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3pPr>
            <a:lvl4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4pPr>
            <a:lvl5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5pPr>
            <a:lvl6pPr marL="4572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6pPr>
            <a:lvl7pPr marL="9144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7pPr>
            <a:lvl8pPr marL="13716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8pPr>
            <a:lvl9pPr marL="18288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9pPr>
          </a:lstStyle>
          <a:p>
            <a:pPr marL="0" marR="0" lvl="0" indent="0" algn="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</a:rPr>
              <a:t>2. </a:t>
            </a:r>
            <a:r>
              <a:rPr kumimoji="1" lang="ko-KR" alt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</a:rPr>
              <a:t>본론</a:t>
            </a:r>
            <a:endParaRPr kumimoji="1" lang="en-US" altLang="ko-KR" sz="1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1" name="Rectangle 3">
            <a:extLst>
              <a:ext uri="{FF2B5EF4-FFF2-40B4-BE49-F238E27FC236}">
                <a16:creationId xmlns:a16="http://schemas.microsoft.com/office/drawing/2014/main" id="{4C0F7F86-27F0-A3B2-C583-2F05D244BA4A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251520" y="836712"/>
            <a:ext cx="8674919" cy="3341176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50000"/>
              </a:lnSpc>
              <a:buSzPct val="95000"/>
            </a:pPr>
            <a:r>
              <a:rPr lang="ko-KR" altLang="en-US" sz="1600" dirty="0">
                <a:solidFill>
                  <a:schemeClr val="accent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분석대상                            </a:t>
            </a:r>
            <a:r>
              <a:rPr lang="en-US" altLang="ko-KR" sz="1600" i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“</a:t>
            </a:r>
            <a:r>
              <a:rPr lang="ko-KR" altLang="en-US" sz="1600" i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연구 주제와 관련된 최근 이슈</a:t>
            </a:r>
            <a:r>
              <a:rPr lang="en-US" altLang="ko-KR" sz="1600" i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1600" i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정책</a:t>
            </a:r>
            <a:r>
              <a:rPr lang="en-US" altLang="ko-KR" sz="1600" i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i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기술</a:t>
            </a:r>
            <a:r>
              <a:rPr lang="en-US" altLang="ko-KR" sz="1600" i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i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안보 변화 등</a:t>
            </a:r>
            <a:r>
              <a:rPr lang="en-US" altLang="ko-KR" sz="1600" i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”</a:t>
            </a:r>
          </a:p>
          <a:p>
            <a:pPr lvl="1">
              <a:lnSpc>
                <a:spcPct val="150000"/>
              </a:lnSpc>
              <a:buClrTx/>
              <a:buSzPct val="95000"/>
              <a:buFont typeface="Wingdings" pitchFamily="2" charset="2"/>
              <a:buChar char="§"/>
            </a:pP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국내 방위산업의 핵심 부품의 상당수가 해외 수입에 의존 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:</a:t>
            </a: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방위산업 부품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원자재</a:t>
            </a:r>
            <a:endParaRPr lang="en-US" altLang="ko-KR" sz="1600" b="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lvl="1">
              <a:lnSpc>
                <a:spcPct val="150000"/>
              </a:lnSpc>
              <a:buClrTx/>
              <a:buSzPct val="95000"/>
              <a:buFont typeface="Wingdings" pitchFamily="2" charset="2"/>
              <a:buChar char="§"/>
            </a:pPr>
            <a:r>
              <a:rPr lang="ko-KR" altLang="en-US" sz="1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방위산업용 </a:t>
            </a:r>
            <a:r>
              <a:rPr lang="ko-KR" altLang="en-US" sz="160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시설재</a:t>
            </a:r>
            <a:r>
              <a:rPr lang="ko-KR" altLang="en-US" sz="1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및 원자재</a:t>
            </a:r>
            <a:r>
              <a:rPr lang="en-US" altLang="ko-KR" sz="1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1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방산 원자재</a:t>
            </a:r>
            <a:r>
              <a:rPr lang="en-US" altLang="ko-KR" sz="1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) 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→ </a:t>
            </a: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국가별 수입 현황자료를 토대로 공급 사슬 위험도가 높은 품목 선정</a:t>
            </a:r>
            <a:endParaRPr lang="en-US" altLang="ko-KR" sz="1600" b="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>
              <a:lnSpc>
                <a:spcPct val="150000"/>
              </a:lnSpc>
              <a:buSzPct val="95000"/>
            </a:pPr>
            <a:r>
              <a:rPr lang="ko-KR" altLang="en-US" sz="1600" dirty="0">
                <a:solidFill>
                  <a:schemeClr val="accent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분석범위 및 자료조사 방법         </a:t>
            </a:r>
            <a:r>
              <a:rPr lang="en-US" altLang="ko-KR" sz="1600" i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“</a:t>
            </a:r>
            <a:r>
              <a:rPr lang="ko-KR" altLang="en-US" sz="1600" i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자료의 특징</a:t>
            </a:r>
            <a:r>
              <a:rPr lang="en-US" altLang="ko-KR" sz="1600" i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i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자료 수집기간</a:t>
            </a:r>
            <a:r>
              <a:rPr lang="en-US" altLang="ko-KR" sz="1600" i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i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최종 분석대상 선정 등</a:t>
            </a:r>
            <a:r>
              <a:rPr lang="en-US" altLang="ko-KR" sz="1600" i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”</a:t>
            </a:r>
          </a:p>
          <a:p>
            <a:pPr lvl="1">
              <a:lnSpc>
                <a:spcPct val="150000"/>
              </a:lnSpc>
              <a:buClrTx/>
              <a:buSzPct val="95000"/>
              <a:buFont typeface="Wingdings" pitchFamily="2" charset="2"/>
              <a:buChar char="§"/>
            </a:pPr>
            <a:r>
              <a:rPr lang="en-US" altLang="ko-KR" sz="1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2011~2020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(</a:t>
            </a: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방위산업용 원자재 수입통계 데이터 수집 가능 기간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  <a:p>
            <a:pPr lvl="1">
              <a:lnSpc>
                <a:spcPct val="150000"/>
              </a:lnSpc>
              <a:buClrTx/>
              <a:buSzPct val="95000"/>
              <a:buFont typeface="Wingdings" pitchFamily="2" charset="2"/>
              <a:buChar char="§"/>
            </a:pPr>
            <a:r>
              <a:rPr lang="ko-KR" altLang="en-US" sz="1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분석대상 선정 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r>
              <a:rPr lang="ko-KR" altLang="en-US" sz="1600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최근 </a:t>
            </a:r>
            <a:r>
              <a:rPr lang="en-US" altLang="ko-KR" sz="1600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10</a:t>
            </a:r>
            <a:r>
              <a:rPr lang="ko-KR" altLang="en-US" sz="1600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년 간 누적수입액 상위 </a:t>
            </a:r>
            <a:r>
              <a:rPr lang="en-US" altLang="ko-KR" sz="1600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50</a:t>
            </a:r>
            <a:r>
              <a:rPr lang="ko-KR" altLang="en-US" sz="1600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개 품목</a:t>
            </a:r>
            <a:endParaRPr lang="en-US" altLang="ko-KR" sz="1600" dirty="0">
              <a:solidFill>
                <a:srgbClr val="0000F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lvl="1">
              <a:lnSpc>
                <a:spcPct val="150000"/>
              </a:lnSpc>
              <a:buClrTx/>
              <a:buSzPct val="95000"/>
              <a:buFont typeface="Wingdings" pitchFamily="2" charset="2"/>
              <a:buChar char="§"/>
            </a:pP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수입규모가 낮은 품목은 공급망 중요도가 낮다고 판단하여 제외</a:t>
            </a:r>
            <a:endParaRPr lang="en-US" altLang="ko-KR" sz="1600" b="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graphicFrame>
        <p:nvGraphicFramePr>
          <p:cNvPr id="4" name="표 4">
            <a:extLst>
              <a:ext uri="{FF2B5EF4-FFF2-40B4-BE49-F238E27FC236}">
                <a16:creationId xmlns:a16="http://schemas.microsoft.com/office/drawing/2014/main" id="{1F3312BF-812F-74EB-584A-0A75862D12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1931952"/>
              </p:ext>
            </p:extLst>
          </p:nvPr>
        </p:nvGraphicFramePr>
        <p:xfrm>
          <a:off x="827584" y="4509120"/>
          <a:ext cx="7606632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200">
                  <a:extLst>
                    <a:ext uri="{9D8B030D-6E8A-4147-A177-3AD203B41FA5}">
                      <a16:colId xmlns:a16="http://schemas.microsoft.com/office/drawing/2014/main" val="2193903745"/>
                    </a:ext>
                  </a:extLst>
                </a:gridCol>
                <a:gridCol w="3600400">
                  <a:extLst>
                    <a:ext uri="{9D8B030D-6E8A-4147-A177-3AD203B41FA5}">
                      <a16:colId xmlns:a16="http://schemas.microsoft.com/office/drawing/2014/main" val="2537484434"/>
                    </a:ext>
                  </a:extLst>
                </a:gridCol>
                <a:gridCol w="2206032">
                  <a:extLst>
                    <a:ext uri="{9D8B030D-6E8A-4147-A177-3AD203B41FA5}">
                      <a16:colId xmlns:a16="http://schemas.microsoft.com/office/drawing/2014/main" val="34090901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평가지표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자료</a:t>
                      </a:r>
                      <a:r>
                        <a:rPr lang="en-US" altLang="ko-KR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분석데이터</a:t>
                      </a:r>
                      <a:r>
                        <a:rPr lang="en-US" altLang="ko-KR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  <a:endParaRPr lang="ko-KR" altLang="en-US" sz="14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자료출처</a:t>
                      </a:r>
                      <a:endParaRPr lang="ko-KR" altLang="en-US" sz="14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92635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시장 집중도</a:t>
                      </a:r>
                      <a:r>
                        <a:rPr lang="en-US" altLang="ko-KR" sz="14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(HHI)</a:t>
                      </a:r>
                      <a:endParaRPr lang="ko-KR" altLang="en-US" sz="1400" b="1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방위산업용 </a:t>
                      </a:r>
                      <a:r>
                        <a:rPr lang="ko-KR" altLang="en-US" sz="1400" dirty="0" err="1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시설재</a:t>
                      </a:r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및 원자재 수입통계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err="1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BandTRASS</a:t>
                      </a:r>
                      <a:r>
                        <a:rPr lang="en-US" altLang="ko-KR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(2022)</a:t>
                      </a:r>
                      <a:endParaRPr lang="ko-KR" altLang="en-US" sz="14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325806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국가 위험도</a:t>
                      </a:r>
                      <a:r>
                        <a:rPr lang="en-US" altLang="ko-KR" sz="14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(CR)</a:t>
                      </a:r>
                      <a:endParaRPr lang="ko-KR" altLang="en-US" sz="1400" b="1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Worldwide Governance Indicators</a:t>
                      </a:r>
                      <a:endParaRPr lang="ko-KR" altLang="en-US" sz="14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World Bank (2021)</a:t>
                      </a:r>
                      <a:endParaRPr lang="ko-KR" altLang="en-US" sz="14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63126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정치적 관계</a:t>
                      </a:r>
                      <a:r>
                        <a:rPr lang="en-US" altLang="ko-KR" sz="14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(PD)</a:t>
                      </a:r>
                      <a:endParaRPr lang="ko-KR" altLang="en-US" sz="1400" b="1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Ideal point distance</a:t>
                      </a:r>
                      <a:endParaRPr lang="ko-KR" altLang="en-US" sz="14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err="1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Voeten</a:t>
                      </a:r>
                      <a:r>
                        <a:rPr lang="en-US" altLang="ko-KR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et al. (2009)</a:t>
                      </a:r>
                      <a:endParaRPr lang="ko-KR" altLang="en-US" sz="14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03690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1694847"/>
      </p:ext>
    </p:extLst>
  </p:cSld>
  <p:clrMapOvr>
    <a:masterClrMapping/>
  </p:clrMapOvr>
  <p:transition advTm="46266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id="{9F0F8CAA-6AF6-C704-F56E-60BC8C43E7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528" y="205556"/>
            <a:ext cx="8207375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+mj-lt"/>
                <a:ea typeface="+mj-ea"/>
                <a:cs typeface="HY헤드라인M" panose="020F0502020204030204" pitchFamily="34" charset="0"/>
              </a:defRPr>
            </a:lvl1pPr>
            <a:lvl2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2pPr>
            <a:lvl3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3pPr>
            <a:lvl4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4pPr>
            <a:lvl5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5pPr>
            <a:lvl6pPr marL="4572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6pPr>
            <a:lvl7pPr marL="9144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7pPr>
            <a:lvl8pPr marL="13716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8pPr>
            <a:lvl9pPr marL="18288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9pPr>
          </a:lstStyle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</a:rPr>
              <a:t>2-2) </a:t>
            </a:r>
            <a:r>
              <a:rPr kumimoji="1" lang="ko-KR" alt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</a:rPr>
              <a:t>분석대상 및 자료수집 방법</a:t>
            </a:r>
            <a:endParaRPr kumimoji="1" lang="en-US" altLang="ko-KR" sz="20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A3F330C4-16A5-80A2-B838-A17199BBD0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2200" y="205556"/>
            <a:ext cx="2518743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+mj-lt"/>
                <a:ea typeface="+mj-ea"/>
                <a:cs typeface="HY헤드라인M" panose="020F0502020204030204" pitchFamily="34" charset="0"/>
              </a:defRPr>
            </a:lvl1pPr>
            <a:lvl2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2pPr>
            <a:lvl3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3pPr>
            <a:lvl4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4pPr>
            <a:lvl5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5pPr>
            <a:lvl6pPr marL="4572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6pPr>
            <a:lvl7pPr marL="9144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7pPr>
            <a:lvl8pPr marL="13716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8pPr>
            <a:lvl9pPr marL="18288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9pPr>
          </a:lstStyle>
          <a:p>
            <a:pPr marL="0" marR="0" lvl="0" indent="0" algn="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</a:rPr>
              <a:t>2. </a:t>
            </a:r>
            <a:r>
              <a:rPr kumimoji="1" lang="ko-KR" alt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</a:rPr>
              <a:t>본론</a:t>
            </a:r>
            <a:endParaRPr kumimoji="1" lang="en-US" altLang="ko-KR" sz="1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1" name="Rectangle 3">
            <a:extLst>
              <a:ext uri="{FF2B5EF4-FFF2-40B4-BE49-F238E27FC236}">
                <a16:creationId xmlns:a16="http://schemas.microsoft.com/office/drawing/2014/main" id="{4C0F7F86-27F0-A3B2-C583-2F05D244BA4A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251520" y="836712"/>
            <a:ext cx="8674919" cy="4176464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50000"/>
              </a:lnSpc>
              <a:buSzPct val="95000"/>
            </a:pPr>
            <a:r>
              <a:rPr lang="ko-KR" altLang="en-US" sz="1600" dirty="0">
                <a:solidFill>
                  <a:schemeClr val="accent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측정변수</a:t>
            </a:r>
            <a:r>
              <a:rPr lang="en-US" altLang="ko-KR" sz="1600" dirty="0">
                <a:solidFill>
                  <a:schemeClr val="accent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1600" dirty="0">
                <a:solidFill>
                  <a:schemeClr val="accent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도구</a:t>
            </a:r>
            <a:r>
              <a:rPr lang="en-US" altLang="ko-KR" sz="1600" dirty="0">
                <a:solidFill>
                  <a:schemeClr val="accent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r>
              <a:rPr lang="ko-KR" altLang="en-US" sz="1600" dirty="0">
                <a:solidFill>
                  <a:schemeClr val="accent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600" i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“</a:t>
            </a:r>
            <a:r>
              <a:rPr lang="ko-KR" altLang="en-US" sz="1600" i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설문 문항 또는 변수 측정 공식</a:t>
            </a:r>
            <a:r>
              <a:rPr lang="en-US" altLang="ko-KR" sz="1600" i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1600" i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수식</a:t>
            </a:r>
            <a:r>
              <a:rPr lang="en-US" altLang="ko-KR" sz="1600" i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”</a:t>
            </a:r>
          </a:p>
          <a:p>
            <a:pPr lvl="1">
              <a:lnSpc>
                <a:spcPct val="150000"/>
              </a:lnSpc>
              <a:buClrTx/>
              <a:buSzPct val="95000"/>
              <a:buFont typeface="Wingdings" pitchFamily="2" charset="2"/>
              <a:buChar char="§"/>
            </a:pPr>
            <a:r>
              <a:rPr lang="ko-KR" altLang="en-US" sz="1600" b="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허쉬민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-</a:t>
            </a:r>
            <a:r>
              <a:rPr lang="ko-KR" altLang="en-US" sz="1600" b="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허필단</a:t>
            </a: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지수를 활용하여 시장 점유율 측면에서 공급 위협과 공급선 다각화를 파악하기 위해 시장 집중도를 평가함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</a:p>
          <a:p>
            <a:pPr lvl="1">
              <a:lnSpc>
                <a:spcPct val="150000"/>
              </a:lnSpc>
              <a:buClrTx/>
              <a:buSzPct val="95000"/>
              <a:buFont typeface="Wingdings" pitchFamily="2" charset="2"/>
              <a:buChar char="§"/>
            </a:pP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CR</a:t>
            </a: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은 국가 위험도로 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Bailey et</a:t>
            </a: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al.(2017)</a:t>
            </a: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의 </a:t>
            </a:r>
            <a:r>
              <a:rPr lang="ko-KR" altLang="en-US" sz="1600" b="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이상점</a:t>
            </a: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거리를 활용하여 한국과 공급국 간의 정치적 관계를 측정함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endParaRPr lang="en-US" altLang="ko-KR" sz="16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9D071CFC-8E0E-E220-9B63-EB7E6B800B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7584" y="2895104"/>
            <a:ext cx="4381500" cy="695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1186944"/>
      </p:ext>
    </p:extLst>
  </p:cSld>
  <p:clrMapOvr>
    <a:masterClrMapping/>
  </p:clrMapOvr>
  <p:transition advTm="46266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>
            <a:extLst>
              <a:ext uri="{FF2B5EF4-FFF2-40B4-BE49-F238E27FC236}">
                <a16:creationId xmlns:a16="http://schemas.microsoft.com/office/drawing/2014/main" id="{0907982B-DA49-A58B-6A13-00BC03D61B7A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251520" y="836712"/>
            <a:ext cx="8674919" cy="54006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50000"/>
              </a:lnSpc>
              <a:buSzPct val="95000"/>
            </a:pPr>
            <a:r>
              <a:rPr lang="ko-KR" altLang="en-US" sz="1600" dirty="0">
                <a:solidFill>
                  <a:schemeClr val="accent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시장집중도</a:t>
            </a:r>
            <a:r>
              <a:rPr lang="en-US" altLang="ko-KR" sz="1600" dirty="0">
                <a:solidFill>
                  <a:schemeClr val="accent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</a:t>
            </a:r>
            <a:r>
              <a:rPr lang="ko-KR" altLang="en-US" sz="1600" dirty="0">
                <a:solidFill>
                  <a:schemeClr val="accent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공급망 위험 수준 연계                     </a:t>
            </a:r>
            <a:r>
              <a:rPr lang="en-US" altLang="ko-KR" sz="1600" i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“</a:t>
            </a:r>
            <a:r>
              <a:rPr lang="ko-KR" altLang="en-US" sz="1600" i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주요 분석방법에  구체적인 설명</a:t>
            </a:r>
            <a:r>
              <a:rPr lang="en-US" altLang="ko-KR" sz="1600" i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”</a:t>
            </a:r>
          </a:p>
          <a:p>
            <a:pPr lvl="1">
              <a:lnSpc>
                <a:spcPct val="150000"/>
              </a:lnSpc>
              <a:buClrTx/>
              <a:buSzPct val="95000"/>
              <a:buFont typeface="Wingdings" pitchFamily="2" charset="2"/>
              <a:buChar char="§"/>
            </a:pP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국내 방산원자재 수입국 간의 공급망 위험 수준을 시각화하기 위해 </a:t>
            </a:r>
            <a:r>
              <a:rPr lang="en-US" altLang="ko-KR" sz="1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2</a:t>
            </a:r>
            <a:r>
              <a:rPr lang="ko-KR" altLang="en-US" sz="1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차원 버블 차트 </a:t>
            </a: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활용하여 원자재 품목별 수입총액 기준으로 특정 품목의 </a:t>
            </a:r>
            <a:r>
              <a:rPr lang="en-US" altLang="ko-KR" sz="1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HS code</a:t>
            </a:r>
            <a:r>
              <a:rPr lang="ko-KR" altLang="en-US" sz="1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에 해당하는 기술 수준을 결합하여 분석함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</a:p>
          <a:p>
            <a:pPr lvl="1">
              <a:lnSpc>
                <a:spcPct val="150000"/>
              </a:lnSpc>
              <a:buClrTx/>
              <a:buSzPct val="95000"/>
              <a:buFont typeface="Wingdings" pitchFamily="2" charset="2"/>
              <a:buChar char="§"/>
            </a:pP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국가 위험도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(CR)-</a:t>
            </a: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정치적 관계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(PD) </a:t>
            </a: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연계표를 중심으로 </a:t>
            </a:r>
            <a:r>
              <a:rPr lang="ko-KR" altLang="en-US" sz="1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수입총액이 높은 품목을 식별 </a:t>
            </a:r>
            <a:r>
              <a:rPr lang="en-US" altLang="ko-KR" sz="1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1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분석대상 기간 </a:t>
            </a:r>
            <a:r>
              <a:rPr lang="en-US" altLang="ko-KR" sz="1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10</a:t>
            </a:r>
            <a:r>
              <a:rPr lang="ko-KR" altLang="en-US" sz="1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년 간 누적 수입액 상위 품목을 중심으로 분석</a:t>
            </a:r>
            <a:r>
              <a:rPr lang="en-US" altLang="ko-KR" sz="1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  <a:p>
            <a:pPr>
              <a:lnSpc>
                <a:spcPct val="150000"/>
              </a:lnSpc>
              <a:buSzPct val="95000"/>
            </a:pPr>
            <a:r>
              <a:rPr lang="ko-KR" altLang="en-US" sz="1600" dirty="0">
                <a:solidFill>
                  <a:schemeClr val="accent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국가 간 공급망 위험 수준 평가방법                     </a:t>
            </a:r>
            <a:r>
              <a:rPr lang="en-US" altLang="ko-KR" sz="1600" i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“</a:t>
            </a:r>
            <a:r>
              <a:rPr lang="ko-KR" altLang="en-US" sz="1600" i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주요 분석방법에  구체적인 설명</a:t>
            </a:r>
            <a:r>
              <a:rPr lang="en-US" altLang="ko-KR" sz="1600" i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”</a:t>
            </a:r>
          </a:p>
          <a:p>
            <a:pPr lvl="1">
              <a:lnSpc>
                <a:spcPct val="150000"/>
              </a:lnSpc>
              <a:buClrTx/>
              <a:buSzPct val="95000"/>
              <a:buFont typeface="Wingdings" pitchFamily="2" charset="2"/>
              <a:buChar char="§"/>
            </a:pP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현재 방산 원자재 수입현황 자료는 특정 국가로부터 수입된 금액과 품목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(HS </a:t>
            </a: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코드 포함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만 제시되어 </a:t>
            </a:r>
            <a:r>
              <a:rPr lang="en-US" altLang="ko-KR" sz="1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“</a:t>
            </a:r>
            <a:r>
              <a:rPr lang="ko-KR" altLang="en-US" sz="1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품목의 세부 종류와 특성</a:t>
            </a:r>
            <a:r>
              <a:rPr lang="en-US" altLang="ko-KR" sz="1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”</a:t>
            </a:r>
            <a:r>
              <a:rPr lang="ko-KR" altLang="en-US" sz="1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에 대한 해석이 제한적임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</a:p>
          <a:p>
            <a:pPr lvl="1">
              <a:lnSpc>
                <a:spcPct val="150000"/>
              </a:lnSpc>
              <a:buClrTx/>
              <a:buSzPct val="95000"/>
              <a:buFont typeface="Wingdings" pitchFamily="2" charset="2"/>
              <a:buChar char="§"/>
            </a:pP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따라서 본 연구는 </a:t>
            </a:r>
            <a:r>
              <a:rPr lang="ko-KR" altLang="en-US" sz="1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품목별 기술수준</a:t>
            </a:r>
            <a:r>
              <a:rPr lang="en-US" altLang="ko-KR" sz="1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1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저위</a:t>
            </a:r>
            <a:r>
              <a:rPr lang="en-US" altLang="ko-KR" sz="1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-</a:t>
            </a:r>
            <a:r>
              <a:rPr lang="ko-KR" altLang="en-US" sz="1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중위</a:t>
            </a:r>
            <a:r>
              <a:rPr lang="en-US" altLang="ko-KR" sz="1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-</a:t>
            </a:r>
            <a:r>
              <a:rPr lang="ko-KR" altLang="en-US" sz="1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고위 기술</a:t>
            </a:r>
            <a:r>
              <a:rPr lang="en-US" altLang="ko-KR" sz="1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) </a:t>
            </a:r>
            <a:r>
              <a:rPr lang="ko-KR" altLang="en-US" sz="1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정보를 토대로 향후 공급 사슬의 위험수준의 증가 요인</a:t>
            </a: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을 공급망 관련 연구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보고서 내용과 연계하여 해석함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</a:p>
          <a:p>
            <a:pPr lvl="1">
              <a:lnSpc>
                <a:spcPct val="150000"/>
              </a:lnSpc>
              <a:buClrTx/>
              <a:buSzPct val="95000"/>
              <a:buFont typeface="Wingdings" pitchFamily="2" charset="2"/>
              <a:buChar char="§"/>
            </a:pP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예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) HS 901420(</a:t>
            </a: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항공용이나 </a:t>
            </a:r>
            <a:r>
              <a:rPr lang="ko-KR" altLang="en-US" sz="1600" b="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우주항행용</a:t>
            </a: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기기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) : </a:t>
            </a: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고위기술 품목으로 항공 선진국의 부품 공급 의존도가 높음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1600" b="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박채찬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, 2021).</a:t>
            </a:r>
          </a:p>
          <a:p>
            <a:pPr lvl="1">
              <a:lnSpc>
                <a:spcPct val="150000"/>
              </a:lnSpc>
              <a:buClrTx/>
              <a:buSzPct val="95000"/>
              <a:buFont typeface="Wingdings" pitchFamily="2" charset="2"/>
              <a:buChar char="§"/>
            </a:pPr>
            <a:endParaRPr lang="en-US" altLang="ko-KR" sz="16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1" name="Rectangle 2">
            <a:extLst>
              <a:ext uri="{FF2B5EF4-FFF2-40B4-BE49-F238E27FC236}">
                <a16:creationId xmlns:a16="http://schemas.microsoft.com/office/drawing/2014/main" id="{A4151D7D-84A5-CADE-EFCA-EF04BBE7EC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528" y="205556"/>
            <a:ext cx="8207375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+mj-lt"/>
                <a:ea typeface="+mj-ea"/>
                <a:cs typeface="HY헤드라인M" panose="020F0502020204030204" pitchFamily="34" charset="0"/>
              </a:defRPr>
            </a:lvl1pPr>
            <a:lvl2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2pPr>
            <a:lvl3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3pPr>
            <a:lvl4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4pPr>
            <a:lvl5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5pPr>
            <a:lvl6pPr marL="4572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6pPr>
            <a:lvl7pPr marL="9144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7pPr>
            <a:lvl8pPr marL="13716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8pPr>
            <a:lvl9pPr marL="18288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9pPr>
          </a:lstStyle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</a:rPr>
              <a:t>2-3) </a:t>
            </a:r>
            <a:r>
              <a:rPr kumimoji="1" lang="ko-KR" alt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</a:rPr>
              <a:t>분석방법</a:t>
            </a:r>
            <a:endParaRPr kumimoji="1" lang="en-US" altLang="ko-KR" sz="20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2" name="Rectangle 2">
            <a:extLst>
              <a:ext uri="{FF2B5EF4-FFF2-40B4-BE49-F238E27FC236}">
                <a16:creationId xmlns:a16="http://schemas.microsoft.com/office/drawing/2014/main" id="{C78E2466-6872-251C-E8C2-5616F322BE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2200" y="205556"/>
            <a:ext cx="2518743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+mj-lt"/>
                <a:ea typeface="+mj-ea"/>
                <a:cs typeface="HY헤드라인M" panose="020F0502020204030204" pitchFamily="34" charset="0"/>
              </a:defRPr>
            </a:lvl1pPr>
            <a:lvl2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2pPr>
            <a:lvl3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3pPr>
            <a:lvl4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4pPr>
            <a:lvl5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5pPr>
            <a:lvl6pPr marL="4572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6pPr>
            <a:lvl7pPr marL="9144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7pPr>
            <a:lvl8pPr marL="13716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8pPr>
            <a:lvl9pPr marL="18288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9pPr>
          </a:lstStyle>
          <a:p>
            <a:pPr marL="0" marR="0" lvl="0" indent="0" algn="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</a:rPr>
              <a:t>2. </a:t>
            </a:r>
            <a:r>
              <a:rPr kumimoji="1" lang="ko-KR" alt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</a:rPr>
              <a:t>본론</a:t>
            </a:r>
            <a:endParaRPr kumimoji="1" lang="en-US" altLang="ko-KR" sz="1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20764302"/>
      </p:ext>
    </p:extLst>
  </p:cSld>
  <p:clrMapOvr>
    <a:masterClrMapping/>
  </p:clrMapOvr>
  <p:transition advTm="46266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>
            <a:extLst>
              <a:ext uri="{FF2B5EF4-FFF2-40B4-BE49-F238E27FC236}">
                <a16:creationId xmlns:a16="http://schemas.microsoft.com/office/drawing/2014/main" id="{0907982B-DA49-A58B-6A13-00BC03D61B7A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251520" y="836712"/>
            <a:ext cx="8674919" cy="5328592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50000"/>
              </a:lnSpc>
              <a:buSzPct val="95000"/>
            </a:pPr>
            <a:r>
              <a:rPr lang="ko-KR" altLang="en-US" sz="1600" dirty="0">
                <a:solidFill>
                  <a:schemeClr val="accent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기존 연구 대비 </a:t>
            </a:r>
            <a:r>
              <a:rPr lang="ko-KR" altLang="en-US" sz="1600" dirty="0" err="1">
                <a:solidFill>
                  <a:schemeClr val="accent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차별점</a:t>
            </a:r>
            <a:r>
              <a:rPr lang="ko-KR" altLang="en-US" sz="1600" dirty="0">
                <a:solidFill>
                  <a:schemeClr val="accent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 </a:t>
            </a:r>
            <a:r>
              <a:rPr lang="en-US" altLang="ko-KR" sz="1600" i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“</a:t>
            </a:r>
            <a:r>
              <a:rPr lang="ko-KR" altLang="en-US" sz="1600" i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기존 연구의 확장</a:t>
            </a:r>
            <a:r>
              <a:rPr lang="en-US" altLang="ko-KR" sz="1600" i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1600" i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개선요소</a:t>
            </a:r>
            <a:r>
              <a:rPr lang="en-US" altLang="ko-KR" sz="1600" i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i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새로운 연구방법 접근</a:t>
            </a:r>
            <a:r>
              <a:rPr lang="en-US" altLang="ko-KR" sz="1600" i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1600" i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적용 등</a:t>
            </a:r>
            <a:r>
              <a:rPr lang="en-US" altLang="ko-KR" sz="1600" i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”</a:t>
            </a:r>
          </a:p>
          <a:p>
            <a:pPr lvl="1">
              <a:lnSpc>
                <a:spcPct val="150000"/>
              </a:lnSpc>
              <a:buClrTx/>
              <a:buSzPct val="95000"/>
              <a:buFont typeface="Wingdings" pitchFamily="2" charset="2"/>
              <a:buChar char="§"/>
            </a:pPr>
            <a:r>
              <a:rPr lang="ko-KR" altLang="en-US" sz="1600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방산 원자재의 공급 사슬 위험 수준을 평가한 최초 연구</a:t>
            </a:r>
            <a:endParaRPr lang="en-US" altLang="ko-KR" sz="1600" dirty="0">
              <a:solidFill>
                <a:srgbClr val="0000F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457200" lvl="1" indent="0">
              <a:lnSpc>
                <a:spcPct val="150000"/>
              </a:lnSpc>
              <a:buClrTx/>
              <a:buSzPct val="95000"/>
              <a:buNone/>
            </a:pP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 → </a:t>
            </a:r>
            <a:r>
              <a:rPr lang="ko-KR" altLang="en-US" sz="160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현행 방산 물자용 비축원자재는 </a:t>
            </a:r>
            <a:r>
              <a:rPr lang="ko-KR" altLang="en-US" sz="1600" dirty="0" err="1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소구경</a:t>
            </a:r>
            <a:r>
              <a:rPr lang="ko-KR" altLang="en-US" sz="160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탄약 부문에 편중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안보경영연구원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, 2017)</a:t>
            </a:r>
          </a:p>
          <a:p>
            <a:pPr marL="457200" lvl="1" indent="0">
              <a:lnSpc>
                <a:spcPct val="150000"/>
              </a:lnSpc>
              <a:buClrTx/>
              <a:buSzPct val="95000"/>
              <a:buNone/>
            </a:pP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  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- </a:t>
            </a: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세계 공급망 환경 변화가 지속되고 있어 글로벌 공급 사슬 위험에 대응하기 위한 </a:t>
            </a:r>
            <a:endParaRPr lang="en-US" altLang="ko-KR" sz="1600" b="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457200" lvl="1" indent="0">
              <a:lnSpc>
                <a:spcPct val="150000"/>
              </a:lnSpc>
              <a:buClrTx/>
              <a:buSzPct val="95000"/>
              <a:buNone/>
            </a:pP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    </a:t>
            </a: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정부 역할이 중요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en-US" altLang="ko-KR" sz="1600" b="0" dirty="0" err="1">
                <a:solidFill>
                  <a:srgbClr val="000000"/>
                </a:solidFill>
                <a:latin typeface="SandSm"/>
              </a:rPr>
              <a:t>Ciravegna</a:t>
            </a:r>
            <a:r>
              <a:rPr lang="en-US" altLang="ko-KR" sz="1600" b="0" dirty="0">
                <a:solidFill>
                  <a:srgbClr val="000000"/>
                </a:solidFill>
                <a:latin typeface="SandSm"/>
              </a:rPr>
              <a:t> &amp; </a:t>
            </a:r>
            <a:r>
              <a:rPr lang="en-US" altLang="ko-KR" sz="1600" b="0" dirty="0" err="1">
                <a:solidFill>
                  <a:srgbClr val="000000"/>
                </a:solidFill>
                <a:latin typeface="SandSm"/>
              </a:rPr>
              <a:t>Michailova</a:t>
            </a:r>
            <a:r>
              <a:rPr lang="en-US" altLang="ko-KR" sz="1600" b="0" dirty="0">
                <a:solidFill>
                  <a:srgbClr val="000000"/>
                </a:solidFill>
                <a:latin typeface="SandSm"/>
              </a:rPr>
              <a:t>, 2022)</a:t>
            </a:r>
          </a:p>
          <a:p>
            <a:pPr lvl="1">
              <a:lnSpc>
                <a:spcPct val="150000"/>
              </a:lnSpc>
              <a:buClrTx/>
              <a:buSzPct val="95000"/>
              <a:buFont typeface="Wingdings" pitchFamily="2" charset="2"/>
              <a:buChar char="§"/>
            </a:pPr>
            <a:r>
              <a:rPr lang="ko-KR" altLang="en-US" sz="1600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방산 원자재 현황에 대한 실제 데이터 활용한 검증 연구</a:t>
            </a:r>
            <a:endParaRPr lang="en-US" altLang="ko-KR" sz="1600" dirty="0">
              <a:solidFill>
                <a:srgbClr val="0000F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457200" lvl="1" indent="0">
              <a:lnSpc>
                <a:spcPct val="150000"/>
              </a:lnSpc>
              <a:buClrTx/>
              <a:buSzPct val="95000"/>
              <a:buNone/>
            </a:pP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 → 국내 방산 원자재 수입 데이터를 활용하여 연구 범위를 확장함</a:t>
            </a:r>
            <a:endParaRPr lang="en-US" altLang="ko-KR" sz="1600" b="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>
              <a:lnSpc>
                <a:spcPct val="150000"/>
              </a:lnSpc>
              <a:buSzPct val="95000"/>
            </a:pPr>
            <a:r>
              <a:rPr lang="ko-KR" altLang="en-US" sz="1600" dirty="0">
                <a:solidFill>
                  <a:schemeClr val="accent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연구결과의 학문적</a:t>
            </a:r>
            <a:r>
              <a:rPr lang="en-US" altLang="ko-KR" sz="1600" dirty="0">
                <a:solidFill>
                  <a:schemeClr val="accent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1600" dirty="0">
                <a:solidFill>
                  <a:schemeClr val="accent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실무적 시사점 </a:t>
            </a:r>
            <a:endParaRPr lang="en-US" altLang="ko-KR" sz="1600" dirty="0">
              <a:solidFill>
                <a:schemeClr val="accent2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lvl="1">
              <a:lnSpc>
                <a:spcPct val="150000"/>
              </a:lnSpc>
              <a:buClr>
                <a:schemeClr val="tx1"/>
              </a:buClr>
              <a:buSzPct val="95000"/>
              <a:buFont typeface="Wingdings" pitchFamily="2" charset="2"/>
              <a:buChar char="§"/>
            </a:pP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공급망 위험요소 수준을 </a:t>
            </a:r>
            <a:r>
              <a:rPr lang="ko-KR" altLang="en-US" sz="1600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실제 평가할 수 있는 수리적 지표 제시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국가 위험도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정치적 관계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시장 집중도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) : </a:t>
            </a: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특히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방위산업 분야에서 고려할 대표적 지표를 제안함</a:t>
            </a:r>
            <a:endParaRPr lang="en-US" altLang="ko-KR" sz="16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lvl="1">
              <a:lnSpc>
                <a:spcPct val="150000"/>
              </a:lnSpc>
              <a:buClr>
                <a:schemeClr val="tx1"/>
              </a:buClr>
              <a:buSzPct val="95000"/>
              <a:buFont typeface="Wingdings" pitchFamily="2" charset="2"/>
              <a:buChar char="§"/>
            </a:pPr>
            <a:r>
              <a:rPr lang="ko-KR" altLang="en-US" sz="1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방산 원자재 공급의 </a:t>
            </a:r>
            <a:r>
              <a:rPr lang="ko-KR" altLang="en-US" sz="1600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세부 위험요인 탐색과 위험 수준 평가 방법 제안</a:t>
            </a:r>
            <a:endParaRPr lang="en-US" altLang="ko-KR" sz="1600" dirty="0">
              <a:solidFill>
                <a:srgbClr val="0000F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457200" lvl="1" indent="0">
              <a:lnSpc>
                <a:spcPct val="150000"/>
              </a:lnSpc>
              <a:buClr>
                <a:schemeClr val="tx1"/>
              </a:buClr>
              <a:buSzPct val="95000"/>
              <a:buNone/>
            </a:pP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→ 방위산업 정책 의사결정자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국내 방산업체 경영자 입장에서 공급 사슬 위험에 취약한 </a:t>
            </a:r>
            <a:endParaRPr lang="en-US" altLang="ko-KR" sz="1600" b="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457200" lvl="1" indent="0">
              <a:lnSpc>
                <a:spcPct val="150000"/>
              </a:lnSpc>
              <a:buClr>
                <a:schemeClr val="tx1"/>
              </a:buClr>
              <a:buSzPct val="95000"/>
              <a:buNone/>
            </a:pP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    </a:t>
            </a: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품목 정보를 신속히 파악하고 대응책을 마련하는 기초 연구</a:t>
            </a:r>
            <a:endParaRPr lang="en-US" altLang="ko-KR" sz="1600" b="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2" name="Rectangle 2">
            <a:extLst>
              <a:ext uri="{FF2B5EF4-FFF2-40B4-BE49-F238E27FC236}">
                <a16:creationId xmlns:a16="http://schemas.microsoft.com/office/drawing/2014/main" id="{D017FA73-E27E-7C74-EB01-079BF83758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528" y="205556"/>
            <a:ext cx="8207375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+mj-lt"/>
                <a:ea typeface="+mj-ea"/>
                <a:cs typeface="HY헤드라인M" panose="020F0502020204030204" pitchFamily="34" charset="0"/>
              </a:defRPr>
            </a:lvl1pPr>
            <a:lvl2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2pPr>
            <a:lvl3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3pPr>
            <a:lvl4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4pPr>
            <a:lvl5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5pPr>
            <a:lvl6pPr marL="4572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6pPr>
            <a:lvl7pPr marL="9144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7pPr>
            <a:lvl8pPr marL="13716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8pPr>
            <a:lvl9pPr marL="18288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9pPr>
          </a:lstStyle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</a:rPr>
              <a:t>3-1) </a:t>
            </a:r>
            <a:r>
              <a:rPr kumimoji="1" lang="ko-KR" alt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</a:rPr>
              <a:t>연구의 의의</a:t>
            </a:r>
            <a:endParaRPr kumimoji="1" lang="en-US" altLang="ko-KR" sz="20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3" name="Rectangle 2">
            <a:extLst>
              <a:ext uri="{FF2B5EF4-FFF2-40B4-BE49-F238E27FC236}">
                <a16:creationId xmlns:a16="http://schemas.microsoft.com/office/drawing/2014/main" id="{A3970510-F9D4-90A6-D2D2-BF21933584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2200" y="205556"/>
            <a:ext cx="2518743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+mj-lt"/>
                <a:ea typeface="+mj-ea"/>
                <a:cs typeface="HY헤드라인M" panose="020F0502020204030204" pitchFamily="34" charset="0"/>
              </a:defRPr>
            </a:lvl1pPr>
            <a:lvl2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2pPr>
            <a:lvl3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3pPr>
            <a:lvl4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4pPr>
            <a:lvl5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5pPr>
            <a:lvl6pPr marL="4572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6pPr>
            <a:lvl7pPr marL="9144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7pPr>
            <a:lvl8pPr marL="13716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8pPr>
            <a:lvl9pPr marL="18288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9pPr>
          </a:lstStyle>
          <a:p>
            <a:pPr marL="0" marR="0" lvl="0" indent="0" algn="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</a:rPr>
              <a:t>3. </a:t>
            </a:r>
            <a:r>
              <a:rPr kumimoji="1" lang="ko-KR" alt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</a:rPr>
              <a:t>논의사항</a:t>
            </a:r>
            <a:endParaRPr kumimoji="1" lang="en-US" altLang="ko-KR" sz="1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40043944"/>
      </p:ext>
    </p:extLst>
  </p:cSld>
  <p:clrMapOvr>
    <a:masterClrMapping/>
  </p:clrMapOvr>
  <p:transition advTm="46266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863F1D0E-11D4-997B-FA1A-97ADCFC308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528" y="205556"/>
            <a:ext cx="8207375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+mj-lt"/>
                <a:ea typeface="+mj-ea"/>
                <a:cs typeface="HY헤드라인M" panose="020F0502020204030204" pitchFamily="34" charset="0"/>
              </a:defRPr>
            </a:lvl1pPr>
            <a:lvl2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2pPr>
            <a:lvl3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3pPr>
            <a:lvl4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4pPr>
            <a:lvl5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5pPr>
            <a:lvl6pPr marL="4572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6pPr>
            <a:lvl7pPr marL="9144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7pPr>
            <a:lvl8pPr marL="13716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8pPr>
            <a:lvl9pPr marL="18288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9pPr>
          </a:lstStyle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</a:rPr>
              <a:t>3-2) </a:t>
            </a:r>
            <a:r>
              <a:rPr kumimoji="1" lang="ko-KR" alt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</a:rPr>
              <a:t>연구수행절차 및 일정</a:t>
            </a:r>
            <a:endParaRPr kumimoji="1" lang="en-US" altLang="ko-KR" sz="20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7E7A8AD9-39A5-6B83-6735-E8F3EC88E5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2200" y="205556"/>
            <a:ext cx="2518743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+mj-lt"/>
                <a:ea typeface="+mj-ea"/>
                <a:cs typeface="HY헤드라인M" panose="020F0502020204030204" pitchFamily="34" charset="0"/>
              </a:defRPr>
            </a:lvl1pPr>
            <a:lvl2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2pPr>
            <a:lvl3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3pPr>
            <a:lvl4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4pPr>
            <a:lvl5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5pPr>
            <a:lvl6pPr marL="4572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6pPr>
            <a:lvl7pPr marL="9144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7pPr>
            <a:lvl8pPr marL="13716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8pPr>
            <a:lvl9pPr marL="18288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9pPr>
          </a:lstStyle>
          <a:p>
            <a:pPr marL="0" marR="0" lvl="0" indent="0" algn="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</a:rPr>
              <a:t>3. </a:t>
            </a:r>
            <a:r>
              <a:rPr kumimoji="1" lang="ko-KR" alt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</a:rPr>
              <a:t>논의사항</a:t>
            </a:r>
            <a:endParaRPr kumimoji="1" lang="en-US" altLang="ko-KR" sz="1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graphicFrame>
        <p:nvGraphicFramePr>
          <p:cNvPr id="9" name="표 9">
            <a:extLst>
              <a:ext uri="{FF2B5EF4-FFF2-40B4-BE49-F238E27FC236}">
                <a16:creationId xmlns:a16="http://schemas.microsoft.com/office/drawing/2014/main" id="{947F77A9-B061-C1CA-D062-AEEAE57668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6865647"/>
              </p:ext>
            </p:extLst>
          </p:nvPr>
        </p:nvGraphicFramePr>
        <p:xfrm>
          <a:off x="251520" y="836712"/>
          <a:ext cx="8639424" cy="53502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9672">
                  <a:extLst>
                    <a:ext uri="{9D8B030D-6E8A-4147-A177-3AD203B41FA5}">
                      <a16:colId xmlns:a16="http://schemas.microsoft.com/office/drawing/2014/main" val="3261203710"/>
                    </a:ext>
                  </a:extLst>
                </a:gridCol>
                <a:gridCol w="1446632">
                  <a:extLst>
                    <a:ext uri="{9D8B030D-6E8A-4147-A177-3AD203B41FA5}">
                      <a16:colId xmlns:a16="http://schemas.microsoft.com/office/drawing/2014/main" val="103650646"/>
                    </a:ext>
                  </a:extLst>
                </a:gridCol>
                <a:gridCol w="1068228">
                  <a:extLst>
                    <a:ext uri="{9D8B030D-6E8A-4147-A177-3AD203B41FA5}">
                      <a16:colId xmlns:a16="http://schemas.microsoft.com/office/drawing/2014/main" val="3852965957"/>
                    </a:ext>
                  </a:extLst>
                </a:gridCol>
                <a:gridCol w="2417446">
                  <a:extLst>
                    <a:ext uri="{9D8B030D-6E8A-4147-A177-3AD203B41FA5}">
                      <a16:colId xmlns:a16="http://schemas.microsoft.com/office/drawing/2014/main" val="858593000"/>
                    </a:ext>
                  </a:extLst>
                </a:gridCol>
                <a:gridCol w="2417446">
                  <a:extLst>
                    <a:ext uri="{9D8B030D-6E8A-4147-A177-3AD203B41FA5}">
                      <a16:colId xmlns:a16="http://schemas.microsoft.com/office/drawing/2014/main" val="1494495911"/>
                    </a:ext>
                  </a:extLst>
                </a:gridCol>
              </a:tblGrid>
              <a:tr h="35252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주요 항목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세부 활동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예정 일자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예상되는 어려움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극복방안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3479793"/>
                  </a:ext>
                </a:extLst>
              </a:tr>
              <a:tr h="352523">
                <a:tc gridSpan="2"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예비발표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400" b="1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22.10.</a:t>
                      </a:r>
                      <a:endParaRPr lang="ko-KR" altLang="en-US" sz="14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4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4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0029238"/>
                  </a:ext>
                </a:extLst>
              </a:tr>
              <a:tr h="84605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b="1" dirty="0" err="1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부논문</a:t>
                      </a:r>
                      <a:r>
                        <a:rPr lang="ko-KR" altLang="en-US" sz="14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준비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투고 학술지 선정</a:t>
                      </a:r>
                      <a:r>
                        <a:rPr lang="en-US" altLang="ko-KR" sz="14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/</a:t>
                      </a:r>
                      <a:r>
                        <a:rPr lang="ko-KR" altLang="en-US" sz="14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일정 점검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23.06</a:t>
                      </a:r>
                      <a:endParaRPr lang="ko-KR" altLang="en-US" sz="14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자료수집 수행절차를 구성 중으로 데이터 활용 연구가 제한적임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이론적 고찰 중심으로 연구 주제 관련 선행연구의 내용 요약정리 수준의 연구 진행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6825760"/>
                  </a:ext>
                </a:extLst>
              </a:tr>
              <a:tr h="599289">
                <a:tc rowSpan="3"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자료수집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전문가 인터뷰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23.05</a:t>
                      </a:r>
                      <a:endParaRPr lang="ko-KR" altLang="en-US" sz="14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전문가 집단 구성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5</a:t>
                      </a:r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년 이상의 경력자로 인터뷰 진행 예정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3335385"/>
                  </a:ext>
                </a:extLst>
              </a:tr>
              <a:tr h="778035">
                <a:tc vMerge="1"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자료수집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설문지 구성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23.06</a:t>
                      </a:r>
                      <a:endParaRPr lang="ko-KR" altLang="en-US" sz="14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온라인 배포가 가능하도록 네이버 폼 활용</a:t>
                      </a:r>
                      <a:r>
                        <a:rPr lang="en-US" altLang="ko-KR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지인 외에 여러 인원에게 배포 어려움</a:t>
                      </a:r>
                      <a:r>
                        <a:rPr lang="en-US" altLang="ko-KR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  <a:endParaRPr lang="ko-KR" altLang="en-US" sz="14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온라인 외에 오프라인</a:t>
                      </a:r>
                      <a:r>
                        <a:rPr lang="en-US" altLang="ko-KR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방문</a:t>
                      </a:r>
                      <a:r>
                        <a:rPr lang="en-US" altLang="ko-KR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 </a:t>
                      </a:r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배포 병행 예정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1870786"/>
                  </a:ext>
                </a:extLst>
              </a:tr>
              <a:tr h="846055">
                <a:tc vMerge="1">
                  <a:txBody>
                    <a:bodyPr/>
                    <a:lstStyle/>
                    <a:p>
                      <a:pPr latinLnBrk="1"/>
                      <a:endParaRPr lang="ko-KR" altLang="en-US" sz="1400" b="1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설문조사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23.07</a:t>
                      </a:r>
                      <a:endParaRPr lang="ko-KR" altLang="en-US" sz="14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200</a:t>
                      </a:r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명의 설문응답 회수</a:t>
                      </a:r>
                      <a:endParaRPr lang="en-US" altLang="ko-KR" sz="14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특정 집단에 치중되지 않도록 다양한 조직에 배포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학과 원우 협조 요청</a:t>
                      </a:r>
                      <a:endParaRPr lang="en-US" altLang="ko-KR" sz="14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latinLnBrk="1"/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초기 </a:t>
                      </a:r>
                      <a:r>
                        <a:rPr lang="en-US" altLang="ko-KR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400</a:t>
                      </a:r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명의 설문배포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169280"/>
                  </a:ext>
                </a:extLst>
              </a:tr>
              <a:tr h="352523">
                <a:tc rowSpan="3"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자료분석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인터뷰 정리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23.06</a:t>
                      </a:r>
                      <a:endParaRPr lang="ko-KR" altLang="en-US" sz="14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인터뷰 내용 정리 방법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연구주제를 대표하는 인원 중심으로 사전 내용 정리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2993713"/>
                  </a:ext>
                </a:extLst>
              </a:tr>
              <a:tr h="352523">
                <a:tc vMerge="1"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자료분석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빈도분석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23.08</a:t>
                      </a:r>
                      <a:endParaRPr lang="ko-KR" altLang="en-US" sz="14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특정 직급</a:t>
                      </a:r>
                      <a:r>
                        <a:rPr lang="en-US" altLang="ko-KR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/</a:t>
                      </a:r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성별 인원비율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해당 조직 특징을 기술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4317691"/>
                  </a:ext>
                </a:extLst>
              </a:tr>
              <a:tr h="352523">
                <a:tc vMerge="1">
                  <a:txBody>
                    <a:bodyPr/>
                    <a:lstStyle/>
                    <a:p>
                      <a:pPr latinLnBrk="1"/>
                      <a:endParaRPr lang="ko-KR" altLang="en-US" sz="1400" b="1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회귀분석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23.09</a:t>
                      </a:r>
                      <a:endParaRPr lang="ko-KR" altLang="en-US" sz="14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4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4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5308818"/>
                  </a:ext>
                </a:extLst>
              </a:tr>
              <a:tr h="352523">
                <a:tc gridSpan="2"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공개발표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400" b="1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23.12</a:t>
                      </a:r>
                      <a:endParaRPr lang="ko-KR" altLang="en-US" sz="14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4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4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8529674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A7A9D1F0-75C0-BFDC-7484-C39D2D7FC525}"/>
              </a:ext>
            </a:extLst>
          </p:cNvPr>
          <p:cNvSpPr txBox="1"/>
          <p:nvPr/>
        </p:nvSpPr>
        <p:spPr>
          <a:xfrm rot="20814323">
            <a:off x="2059839" y="2495867"/>
            <a:ext cx="5423621" cy="1015663"/>
          </a:xfrm>
          <a:prstGeom prst="rect">
            <a:avLst/>
          </a:prstGeom>
          <a:solidFill>
            <a:schemeClr val="tx2">
              <a:alpha val="58000"/>
            </a:schemeClr>
          </a:solidFill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3000" b="1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추후 진행 과정</a:t>
            </a:r>
            <a:endParaRPr lang="en-US" altLang="ko-KR" sz="3000" b="1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구체적 활동 위주로 제시</a:t>
            </a:r>
          </a:p>
        </p:txBody>
      </p:sp>
    </p:spTree>
    <p:extLst>
      <p:ext uri="{BB962C8B-B14F-4D97-AF65-F5344CB8AC3E}">
        <p14:creationId xmlns:p14="http://schemas.microsoft.com/office/powerpoint/2010/main" val="6447296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id="{A9642661-9D29-CAC3-1FDD-678E1A3B2A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528" y="205556"/>
            <a:ext cx="8207375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+mj-lt"/>
                <a:ea typeface="+mj-ea"/>
                <a:cs typeface="HY헤드라인M" panose="020F0502020204030204" pitchFamily="34" charset="0"/>
              </a:defRPr>
            </a:lvl1pPr>
            <a:lvl2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2pPr>
            <a:lvl3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3pPr>
            <a:lvl4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4pPr>
            <a:lvl5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5pPr>
            <a:lvl6pPr marL="4572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6pPr>
            <a:lvl7pPr marL="9144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7pPr>
            <a:lvl8pPr marL="13716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8pPr>
            <a:lvl9pPr marL="18288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9pPr>
          </a:lstStyle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</a:rPr>
              <a:t>참고문헌</a:t>
            </a:r>
            <a:r>
              <a:rPr kumimoji="1" lang="en-US" altLang="ko-KR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</a:rPr>
              <a:t>(Reference)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FAE1431-7C6E-3182-50C6-AA77CAA511AD}"/>
              </a:ext>
            </a:extLst>
          </p:cNvPr>
          <p:cNvSpPr txBox="1"/>
          <p:nvPr/>
        </p:nvSpPr>
        <p:spPr>
          <a:xfrm>
            <a:off x="3203848" y="205556"/>
            <a:ext cx="5869999" cy="373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lnSpc>
                <a:spcPct val="150000"/>
              </a:lnSpc>
              <a:buSzPct val="95000"/>
            </a:pPr>
            <a:r>
              <a:rPr lang="en-US" altLang="ko-KR" sz="1400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“</a:t>
            </a:r>
            <a:r>
              <a:rPr lang="ko-KR" altLang="en-US" sz="1400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본 연구 주제</a:t>
            </a:r>
            <a:r>
              <a:rPr lang="en-US" altLang="ko-KR" sz="1400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1400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목적</a:t>
            </a:r>
            <a:r>
              <a:rPr lang="en-US" altLang="ko-KR" sz="1400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1400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방법과 관련성이 높은 논문은 강조 표기</a:t>
            </a:r>
            <a:r>
              <a:rPr lang="en-US" altLang="ko-KR" sz="1400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”</a:t>
            </a:r>
          </a:p>
        </p:txBody>
      </p:sp>
      <p:sp>
        <p:nvSpPr>
          <p:cNvPr id="10" name="TextBox 4">
            <a:extLst>
              <a:ext uri="{FF2B5EF4-FFF2-40B4-BE49-F238E27FC236}">
                <a16:creationId xmlns:a16="http://schemas.microsoft.com/office/drawing/2014/main" id="{6C38A50D-5C6F-2DCC-B2DF-6F013C2017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528" y="836712"/>
            <a:ext cx="8495927" cy="5256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tIns="36000">
            <a:noAutofit/>
          </a:bodyPr>
          <a:lstStyle>
            <a:lvl1pPr>
              <a:defRPr kumimoji="1" sz="16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굴림" panose="020B0600000101010101" pitchFamily="34" charset="-127"/>
                <a:ea typeface="굴림" panose="020B0600000101010101" pitchFamily="34" charset="-127"/>
              </a:defRPr>
            </a:lvl9pPr>
          </a:lstStyle>
          <a:p>
            <a:pPr marL="285750" marR="0" indent="-285750" defTabSz="914400" rtl="0" eaLnBrk="1" fontAlgn="base" latinLnBrk="1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lang="ko-KR" altLang="en-US" sz="13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방산물자용 비축원자재 관리지침 제</a:t>
            </a:r>
            <a:r>
              <a:rPr lang="en-US" altLang="ko-KR" sz="13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5</a:t>
            </a:r>
            <a:r>
              <a:rPr lang="ko-KR" altLang="en-US" sz="13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조</a:t>
            </a:r>
            <a:r>
              <a:rPr lang="en-US" altLang="ko-KR" sz="13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13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비축용 원자재 선정기준</a:t>
            </a:r>
            <a:r>
              <a:rPr lang="en-US" altLang="ko-KR" sz="13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).</a:t>
            </a:r>
            <a:r>
              <a:rPr lang="en-US" altLang="ko-KR" sz="13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300" dirty="0">
                <a:latin typeface="맑은 고딕" panose="020B0503020000020004" pitchFamily="50" charset="-127"/>
                <a:ea typeface="맑은 고딕" panose="020B0503020000020004" pitchFamily="50" charset="-127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https://www.law.go.kr/LSW/admRulLsInfoP.do?chrClsCd=&amp;admRulSeq=2100000203235</a:t>
            </a:r>
            <a:endParaRPr lang="en-US" altLang="ko-KR" sz="13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285750" indent="-285750" eaLnBrk="1" latinLnBrk="1" hangingPunct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z="130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박재찬</a:t>
            </a:r>
            <a:r>
              <a:rPr lang="en-US" altLang="ko-KR" sz="13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. (2021). </a:t>
            </a:r>
            <a:r>
              <a:rPr lang="ko-KR" altLang="en-US" sz="13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대구경북 항공산업 지역경쟁우위 창출전략에 관한 연구</a:t>
            </a:r>
            <a:r>
              <a:rPr lang="en-US" altLang="ko-KR" sz="13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r>
              <a:rPr lang="ko-KR" altLang="en-US" sz="13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영천 </a:t>
            </a:r>
            <a:r>
              <a:rPr lang="ko-KR" altLang="en-US" sz="130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에어로테크노밸리의</a:t>
            </a:r>
            <a:r>
              <a:rPr lang="ko-KR" altLang="en-US" sz="13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130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민군겸용</a:t>
            </a:r>
            <a:r>
              <a:rPr lang="ko-KR" altLang="en-US" sz="13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항공전자 </a:t>
            </a:r>
            <a:r>
              <a:rPr lang="en-US" altLang="ko-KR" sz="13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MRO </a:t>
            </a:r>
            <a:r>
              <a:rPr lang="ko-KR" altLang="en-US" sz="13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산업 클러스터 조성을 중심으로</a:t>
            </a:r>
            <a:r>
              <a:rPr lang="en-US" altLang="ko-KR" sz="13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13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경영연구</a:t>
            </a:r>
            <a:r>
              <a:rPr lang="en-US" altLang="ko-KR" sz="13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, 36(2), 111-128.</a:t>
            </a:r>
          </a:p>
          <a:p>
            <a:pPr marL="285750" marR="0" indent="-285750" defTabSz="914400" rtl="0" eaLnBrk="1" fontAlgn="base" latinLnBrk="1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lang="ko-KR" altLang="en-US" sz="13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양혜원 </a:t>
            </a:r>
            <a:r>
              <a:rPr lang="en-US" altLang="ko-KR" sz="13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and </a:t>
            </a:r>
            <a:r>
              <a:rPr lang="ko-KR" altLang="en-US" sz="13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최기일</a:t>
            </a:r>
            <a:r>
              <a:rPr lang="en-US" altLang="ko-KR" sz="13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. (2021). </a:t>
            </a:r>
            <a:r>
              <a:rPr lang="ko-KR" altLang="en-US" sz="13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육군 기동화력장비 엔진 및 변속기 국산화에 관한 연구</a:t>
            </a:r>
            <a:r>
              <a:rPr lang="en-US" altLang="ko-KR" sz="13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(K-9 </a:t>
            </a:r>
            <a:r>
              <a:rPr lang="ko-KR" altLang="en-US" sz="130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자주포와</a:t>
            </a:r>
            <a:r>
              <a:rPr lang="ko-KR" altLang="en-US" sz="13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3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K-2 </a:t>
            </a:r>
            <a:r>
              <a:rPr lang="ko-KR" altLang="en-US" sz="13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전차를 중심으로</a:t>
            </a:r>
            <a:r>
              <a:rPr lang="en-US" altLang="ko-KR" sz="13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). </a:t>
            </a:r>
            <a:r>
              <a:rPr lang="ko-KR" altLang="en-US" sz="130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한국방위산업학회지</a:t>
            </a:r>
            <a:r>
              <a:rPr lang="en-US" altLang="ko-KR" sz="13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, 28(3), 111-125.</a:t>
            </a:r>
          </a:p>
          <a:p>
            <a:pPr marL="285750" marR="0" indent="-285750" defTabSz="914400" rtl="0" eaLnBrk="1" fontAlgn="base" latinLnBrk="1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lang="ko-KR" altLang="en-US" sz="13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안보경영연구원</a:t>
            </a:r>
            <a:r>
              <a:rPr lang="en-US" altLang="ko-KR" sz="13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(SMI), 2017. </a:t>
            </a:r>
            <a:r>
              <a:rPr lang="ko-KR" altLang="en-US" sz="13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방산물자 원자재 비축제도 성과분석 및 개선방안</a:t>
            </a:r>
            <a:r>
              <a:rPr lang="en-US" altLang="ko-KR" sz="13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en-US" altLang="ko-KR" sz="13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https://scienceon.kisti.re.kr/srch/selectPORSrchReport.do?cn=TRKO201700005360</a:t>
            </a:r>
          </a:p>
          <a:p>
            <a:pPr marL="285750" indent="-285750" eaLnBrk="1" latinLnBrk="1" hangingPunct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z="13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원준호</a:t>
            </a:r>
            <a:r>
              <a:rPr lang="en-US" altLang="ko-KR" sz="13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. (2020). </a:t>
            </a:r>
            <a:r>
              <a:rPr lang="ko-KR" altLang="en-US" sz="13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방산 중소기업의 글로벌 부품공급망 진입전략 연구</a:t>
            </a:r>
            <a:r>
              <a:rPr lang="en-US" altLang="ko-KR" sz="13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1300" b="1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한국산학기술학회논문지</a:t>
            </a:r>
            <a:r>
              <a:rPr lang="en-US" altLang="ko-KR" sz="13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, 21(9), 301-309.</a:t>
            </a:r>
          </a:p>
          <a:p>
            <a:pPr marL="285750" indent="-285750" eaLnBrk="1" latinLnBrk="1" hangingPunct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z="13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허정</a:t>
            </a:r>
            <a:r>
              <a:rPr lang="en-US" altLang="ko-KR" sz="13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,</a:t>
            </a:r>
            <a:r>
              <a:rPr lang="ko-KR" altLang="en-US" sz="13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정지은</a:t>
            </a:r>
            <a:r>
              <a:rPr lang="en-US" altLang="ko-KR" sz="13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. (2021). </a:t>
            </a:r>
            <a:r>
              <a:rPr lang="ko-KR" altLang="en-US" sz="13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한국 제조업 시장의 중국 수입이 국내 기업들의 진입과 퇴출에 미친 영향</a:t>
            </a:r>
            <a:r>
              <a:rPr lang="en-US" altLang="ko-KR" sz="13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13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시장경제연구</a:t>
            </a:r>
            <a:r>
              <a:rPr lang="en-US" altLang="ko-KR" sz="13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, 50(1), 1-39.</a:t>
            </a:r>
          </a:p>
          <a:p>
            <a:pPr marL="285750" indent="-285750" eaLnBrk="1" latinLnBrk="1" hangingPunct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altLang="ko-KR" sz="130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Ciravegna</a:t>
            </a:r>
            <a:r>
              <a:rPr lang="en-US" altLang="ko-KR" sz="13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, L., &amp; </a:t>
            </a:r>
            <a:r>
              <a:rPr lang="en-US" altLang="ko-KR" sz="130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Michailova</a:t>
            </a:r>
            <a:r>
              <a:rPr lang="en-US" altLang="ko-KR" sz="13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, S. (2022). Why the world economy needs, but will not get, more globalization in the post-COVID-19 decade. Journal of International Business Studies, 53(1), 172-186.</a:t>
            </a:r>
          </a:p>
          <a:p>
            <a:pPr marL="285750" indent="-285750" eaLnBrk="1" latinLnBrk="1" hangingPunct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altLang="ko-KR" sz="1300" b="1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Lavastre</a:t>
            </a:r>
            <a:r>
              <a:rPr lang="en-US" altLang="ko-KR" sz="13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, O., Gunasekaran, A., &amp; </a:t>
            </a:r>
            <a:r>
              <a:rPr lang="en-US" altLang="ko-KR" sz="1300" b="1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Spalanzani</a:t>
            </a:r>
            <a:r>
              <a:rPr lang="en-US" altLang="ko-KR" sz="13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, A. (2012). Supply chain risk management in French companies. Decision Support Systems, 52(4), 828-838.</a:t>
            </a:r>
          </a:p>
          <a:p>
            <a:pPr marL="285750" indent="-285750" eaLnBrk="1" latinLnBrk="1" hangingPunct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altLang="ko-KR" sz="130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Lewicka</a:t>
            </a:r>
            <a:r>
              <a:rPr lang="en-US" altLang="ko-KR" sz="13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, E., </a:t>
            </a:r>
            <a:r>
              <a:rPr lang="en-US" altLang="ko-KR" sz="130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Guzik</a:t>
            </a:r>
            <a:r>
              <a:rPr lang="en-US" altLang="ko-KR" sz="13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, K., &amp; </a:t>
            </a:r>
            <a:r>
              <a:rPr lang="en-US" altLang="ko-KR" sz="130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Galos</a:t>
            </a:r>
            <a:r>
              <a:rPr lang="en-US" altLang="ko-KR" sz="13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, K. (2021). On the possibilities of critical raw materials production from the EU’s primary sources. Resources, 10(5), 50.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68B79D2-B254-1D09-B7CB-2DF17F3A8869}"/>
              </a:ext>
            </a:extLst>
          </p:cNvPr>
          <p:cNvSpPr txBox="1"/>
          <p:nvPr/>
        </p:nvSpPr>
        <p:spPr>
          <a:xfrm>
            <a:off x="3203848" y="5923529"/>
            <a:ext cx="5869999" cy="373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lnSpc>
                <a:spcPct val="150000"/>
              </a:lnSpc>
              <a:buSzPct val="95000"/>
            </a:pPr>
            <a:r>
              <a:rPr lang="en-US" altLang="ko-KR" sz="1400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“</a:t>
            </a:r>
            <a:r>
              <a:rPr lang="ko-KR" altLang="en-US" sz="1400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필요 시 슬라이드 추가활용</a:t>
            </a:r>
            <a:r>
              <a:rPr lang="en-US" altLang="ko-KR" sz="1400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1400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최소 </a:t>
            </a:r>
            <a:r>
              <a:rPr lang="en-US" altLang="ko-KR" sz="1400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2</a:t>
            </a:r>
            <a:r>
              <a:rPr lang="ko-KR" altLang="en-US" sz="1400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페이지</a:t>
            </a:r>
            <a:r>
              <a:rPr lang="en-US" altLang="ko-KR" sz="1400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r>
              <a:rPr lang="ko-KR" altLang="en-US" sz="1400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400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”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2">
            <a:extLst>
              <a:ext uri="{FF2B5EF4-FFF2-40B4-BE49-F238E27FC236}">
                <a16:creationId xmlns:a16="http://schemas.microsoft.com/office/drawing/2014/main" id="{EDE32896-744A-1E22-CC2A-820667D69A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528" y="205556"/>
            <a:ext cx="8207375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+mj-lt"/>
                <a:ea typeface="+mj-ea"/>
                <a:cs typeface="HY헤드라인M" panose="020F0502020204030204" pitchFamily="34" charset="0"/>
              </a:defRPr>
            </a:lvl1pPr>
            <a:lvl2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2pPr>
            <a:lvl3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3pPr>
            <a:lvl4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4pPr>
            <a:lvl5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5pPr>
            <a:lvl6pPr marL="4572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6pPr>
            <a:lvl7pPr marL="9144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7pPr>
            <a:lvl8pPr marL="13716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8pPr>
            <a:lvl9pPr marL="18288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9pPr>
          </a:lstStyle>
          <a:p>
            <a:pPr algn="l" eaLnBrk="1" hangingPunct="1"/>
            <a:r>
              <a:rPr lang="ko-KR" altLang="en-US" sz="2000" kern="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발표 목차</a:t>
            </a:r>
            <a:endParaRPr lang="en-US" altLang="ko-KR" sz="2000" kern="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D9BF9D2F-E258-EF97-143C-C2F3E3C3B8AD}"/>
              </a:ext>
            </a:extLst>
          </p:cNvPr>
          <p:cNvSpPr/>
          <p:nvPr/>
        </p:nvSpPr>
        <p:spPr>
          <a:xfrm>
            <a:off x="395536" y="874812"/>
            <a:ext cx="5040560" cy="52904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342900" indent="-342900">
              <a:lnSpc>
                <a:spcPct val="150000"/>
              </a:lnSpc>
              <a:buAutoNum type="arabicPeriod"/>
            </a:pPr>
            <a:r>
              <a:rPr lang="ko-KR" altLang="en-US" b="1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서론 </a:t>
            </a:r>
            <a:r>
              <a:rPr lang="en-US" altLang="ko-KR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(2-4p)</a:t>
            </a:r>
          </a:p>
          <a:p>
            <a:pPr marL="800100" lvl="1" indent="-342900">
              <a:lnSpc>
                <a:spcPct val="150000"/>
              </a:lnSpc>
              <a:buFont typeface="+mj-lt"/>
              <a:buAutoNum type="arabicParenR"/>
            </a:pPr>
            <a:r>
              <a:rPr lang="ko-KR" altLang="en-US" b="1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연구배경 및 필요성 </a:t>
            </a:r>
            <a:r>
              <a:rPr lang="en-US" altLang="ko-KR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(1-2p)</a:t>
            </a:r>
          </a:p>
          <a:p>
            <a:pPr marL="800100" lvl="1" indent="-342900">
              <a:lnSpc>
                <a:spcPct val="150000"/>
              </a:lnSpc>
              <a:buFont typeface="+mj-lt"/>
              <a:buAutoNum type="arabicParenR"/>
            </a:pPr>
            <a:r>
              <a:rPr lang="ko-KR" altLang="en-US" b="1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연구목적 </a:t>
            </a:r>
            <a:r>
              <a:rPr lang="en-US" altLang="ko-KR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(1p)</a:t>
            </a:r>
          </a:p>
          <a:p>
            <a:pPr marL="800100" lvl="1" indent="-342900">
              <a:lnSpc>
                <a:spcPct val="150000"/>
              </a:lnSpc>
              <a:buFont typeface="+mj-lt"/>
              <a:buAutoNum type="arabicParenR"/>
            </a:pPr>
            <a:r>
              <a:rPr lang="ko-KR" altLang="en-US" b="1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연구의 주요 용어 설명 </a:t>
            </a:r>
            <a:r>
              <a:rPr lang="en-US" altLang="ko-KR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필요 시 활용</a:t>
            </a:r>
            <a:r>
              <a:rPr lang="en-US" altLang="ko-KR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ko-KR" altLang="en-US" b="1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본론 </a:t>
            </a:r>
            <a:r>
              <a:rPr lang="en-US" altLang="ko-KR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(5-6p)</a:t>
            </a:r>
          </a:p>
          <a:p>
            <a:pPr marL="800100" lvl="1" indent="-342900">
              <a:lnSpc>
                <a:spcPct val="150000"/>
              </a:lnSpc>
              <a:buFont typeface="+mj-lt"/>
              <a:buAutoNum type="arabicParenR"/>
            </a:pPr>
            <a:r>
              <a:rPr lang="ko-KR" altLang="en-US" b="1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이론적 고찰</a:t>
            </a:r>
            <a:r>
              <a:rPr lang="en-US" altLang="ko-KR" b="1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b="1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선행연구</a:t>
            </a:r>
            <a:r>
              <a:rPr lang="en-US" altLang="ko-KR" b="1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r>
              <a:rPr lang="ko-KR" altLang="en-US" b="1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(2p </a:t>
            </a:r>
            <a:r>
              <a:rPr lang="ko-KR" altLang="en-US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내외</a:t>
            </a:r>
            <a:r>
              <a:rPr lang="en-US" altLang="ko-KR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  <a:p>
            <a:pPr marL="800100" lvl="1" indent="-342900">
              <a:lnSpc>
                <a:spcPct val="150000"/>
              </a:lnSpc>
              <a:buFont typeface="+mj-lt"/>
              <a:buAutoNum type="arabicParenR"/>
            </a:pPr>
            <a:r>
              <a:rPr lang="ko-KR" altLang="en-US" b="1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분석대상 및 자료수집 방법</a:t>
            </a:r>
            <a:r>
              <a:rPr lang="en-US" altLang="ko-KR" b="1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(2p </a:t>
            </a:r>
            <a:r>
              <a:rPr lang="ko-KR" altLang="en-US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내외</a:t>
            </a:r>
            <a:r>
              <a:rPr lang="en-US" altLang="ko-KR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  <a:p>
            <a:pPr marL="800100" lvl="1" indent="-342900">
              <a:lnSpc>
                <a:spcPct val="150000"/>
              </a:lnSpc>
              <a:buFont typeface="+mj-lt"/>
              <a:buAutoNum type="arabicParenR"/>
            </a:pPr>
            <a:r>
              <a:rPr lang="ko-KR" altLang="en-US" b="1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분석방법 </a:t>
            </a:r>
            <a:r>
              <a:rPr lang="en-US" altLang="ko-KR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(1-2p)</a:t>
            </a:r>
          </a:p>
          <a:p>
            <a:pPr marL="228600" indent="-228600">
              <a:lnSpc>
                <a:spcPct val="150000"/>
              </a:lnSpc>
              <a:buAutoNum type="arabicPeriod"/>
            </a:pPr>
            <a:r>
              <a:rPr lang="ko-KR" altLang="en-US" b="1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논의사항 </a:t>
            </a:r>
            <a:r>
              <a:rPr lang="en-US" altLang="ko-KR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(3-4p)</a:t>
            </a:r>
          </a:p>
          <a:p>
            <a:pPr marL="800100" lvl="1" indent="-342900">
              <a:lnSpc>
                <a:spcPct val="150000"/>
              </a:lnSpc>
              <a:buFont typeface="+mj-lt"/>
              <a:buAutoNum type="arabicParenR"/>
            </a:pPr>
            <a:r>
              <a:rPr lang="ko-KR" altLang="en-US" b="1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연구의 의의 </a:t>
            </a:r>
            <a:r>
              <a:rPr lang="en-US" altLang="ko-KR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(1-2p)</a:t>
            </a:r>
          </a:p>
          <a:p>
            <a:pPr marL="800100" lvl="1" indent="-342900">
              <a:lnSpc>
                <a:spcPct val="150000"/>
              </a:lnSpc>
              <a:buFont typeface="+mj-lt"/>
              <a:buAutoNum type="arabicParenR"/>
            </a:pPr>
            <a:r>
              <a:rPr lang="ko-KR" altLang="en-US" b="1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연구수행절차 및 일정 </a:t>
            </a:r>
            <a:r>
              <a:rPr lang="en-US" altLang="ko-KR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(1-2p)</a:t>
            </a:r>
          </a:p>
          <a:p>
            <a:pPr lvl="1">
              <a:lnSpc>
                <a:spcPct val="150000"/>
              </a:lnSpc>
            </a:pPr>
            <a:endParaRPr lang="en-US" altLang="ko-KR" b="1" dirty="0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lvl="1">
              <a:lnSpc>
                <a:spcPct val="150000"/>
              </a:lnSpc>
            </a:pPr>
            <a:r>
              <a:rPr lang="ko-KR" altLang="en-US" b="1" dirty="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참고문헌 </a:t>
            </a:r>
            <a:r>
              <a:rPr lang="en-US" altLang="ko-KR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(1-2p)</a:t>
            </a:r>
          </a:p>
          <a:p>
            <a:pPr marL="800100" lvl="1" indent="-342900">
              <a:lnSpc>
                <a:spcPct val="150000"/>
              </a:lnSpc>
              <a:buFont typeface="+mj-lt"/>
              <a:buAutoNum type="arabicParenR"/>
            </a:pPr>
            <a:endParaRPr lang="ko-KR" altLang="en-US" b="1" dirty="0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322A539-99B2-4874-7F97-EF422540888A}"/>
              </a:ext>
            </a:extLst>
          </p:cNvPr>
          <p:cNvSpPr txBox="1"/>
          <p:nvPr/>
        </p:nvSpPr>
        <p:spPr>
          <a:xfrm>
            <a:off x="5796136" y="1263621"/>
            <a:ext cx="2808312" cy="36055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SzPct val="95000"/>
            </a:pPr>
            <a:r>
              <a:rPr lang="en-US" altLang="ko-KR" sz="1400" b="1" i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&lt;</a:t>
            </a:r>
            <a:r>
              <a:rPr lang="ko-KR" altLang="en-US" sz="1400" b="1" i="1" dirty="0">
                <a:solidFill>
                  <a:srgbClr val="FF0000"/>
                </a:solidFill>
                <a:highlight>
                  <a:srgbClr val="FFFF00"/>
                </a:highlight>
                <a:latin typeface="맑은 고딕" panose="020B0503020000020004" pitchFamily="50" charset="-127"/>
                <a:ea typeface="맑은 고딕" panose="020B0503020000020004" pitchFamily="50" charset="-127"/>
              </a:rPr>
              <a:t>총 </a:t>
            </a:r>
            <a:r>
              <a:rPr lang="en-US" altLang="ko-KR" sz="1400" b="1" i="1" dirty="0">
                <a:solidFill>
                  <a:srgbClr val="FF0000"/>
                </a:solidFill>
                <a:highlight>
                  <a:srgbClr val="FFFF00"/>
                </a:highlight>
                <a:latin typeface="맑은 고딕" panose="020B0503020000020004" pitchFamily="50" charset="-127"/>
                <a:ea typeface="맑은 고딕" panose="020B0503020000020004" pitchFamily="50" charset="-127"/>
              </a:rPr>
              <a:t>15</a:t>
            </a:r>
            <a:r>
              <a:rPr lang="ko-KR" altLang="en-US" sz="1400" b="1" i="1" dirty="0">
                <a:solidFill>
                  <a:srgbClr val="FF0000"/>
                </a:solidFill>
                <a:highlight>
                  <a:srgbClr val="FFFF00"/>
                </a:highlight>
                <a:latin typeface="맑은 고딕" panose="020B0503020000020004" pitchFamily="50" charset="-127"/>
                <a:ea typeface="맑은 고딕" panose="020B0503020000020004" pitchFamily="50" charset="-127"/>
              </a:rPr>
              <a:t>페이지 수준으로 구성</a:t>
            </a:r>
            <a:r>
              <a:rPr lang="en-US" altLang="ko-KR" sz="1400" b="1" i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&gt;</a:t>
            </a:r>
          </a:p>
          <a:p>
            <a:pPr>
              <a:lnSpc>
                <a:spcPct val="150000"/>
              </a:lnSpc>
              <a:buSzPct val="95000"/>
            </a:pPr>
            <a:r>
              <a:rPr lang="en-US" altLang="ko-KR" sz="1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1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단</a:t>
            </a:r>
            <a:r>
              <a:rPr lang="en-US" altLang="ko-KR" sz="1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참고문헌은 전체 페이지 수에 포함되지 않음</a:t>
            </a:r>
            <a:r>
              <a:rPr lang="en-US" altLang="ko-KR" sz="1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  <a:p>
            <a:pPr>
              <a:lnSpc>
                <a:spcPct val="150000"/>
              </a:lnSpc>
              <a:buSzPct val="95000"/>
            </a:pPr>
            <a:endParaRPr lang="en-US" altLang="ko-KR" sz="1400" b="1" i="1" dirty="0">
              <a:solidFill>
                <a:srgbClr val="FF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>
              <a:lnSpc>
                <a:spcPct val="150000"/>
              </a:lnSpc>
              <a:buSzPct val="95000"/>
            </a:pPr>
            <a:endParaRPr lang="en-US" altLang="ko-KR" sz="1400" b="1" i="1" dirty="0">
              <a:solidFill>
                <a:srgbClr val="FF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>
              <a:lnSpc>
                <a:spcPct val="150000"/>
              </a:lnSpc>
              <a:buSzPct val="95000"/>
            </a:pPr>
            <a:r>
              <a:rPr lang="en-US" altLang="ko-KR" sz="1400" b="1" i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“</a:t>
            </a:r>
            <a:r>
              <a:rPr lang="ko-KR" altLang="en-US" sz="1400" b="1" i="1" dirty="0">
                <a:solidFill>
                  <a:srgbClr val="FF0000"/>
                </a:solidFill>
                <a:highlight>
                  <a:srgbClr val="FFFF00"/>
                </a:highlight>
                <a:latin typeface="맑은 고딕" panose="020B0503020000020004" pitchFamily="50" charset="-127"/>
                <a:ea typeface="맑은 고딕" panose="020B0503020000020004" pitchFamily="50" charset="-127"/>
              </a:rPr>
              <a:t>적색 글자는 작성 후 삭제</a:t>
            </a:r>
            <a:r>
              <a:rPr lang="en-US" altLang="ko-KR" sz="1400" b="1" i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”</a:t>
            </a:r>
          </a:p>
          <a:p>
            <a:pPr>
              <a:lnSpc>
                <a:spcPct val="150000"/>
              </a:lnSpc>
              <a:buSzPct val="95000"/>
            </a:pPr>
            <a:r>
              <a:rPr lang="en-US" altLang="ko-KR" sz="1400" b="1" i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1400" b="1" i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슬라이드 분량 제시</a:t>
            </a:r>
            <a:r>
              <a:rPr lang="en-US" altLang="ko-KR" sz="1400" b="1" i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  <a:p>
            <a:pPr>
              <a:lnSpc>
                <a:spcPct val="150000"/>
              </a:lnSpc>
              <a:buSzPct val="95000"/>
            </a:pPr>
            <a:endParaRPr lang="en-US" altLang="ko-KR" sz="1400" b="1" i="1" dirty="0">
              <a:solidFill>
                <a:srgbClr val="FF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>
              <a:lnSpc>
                <a:spcPct val="150000"/>
              </a:lnSpc>
              <a:buSzPct val="95000"/>
            </a:pPr>
            <a:r>
              <a:rPr lang="ko-KR" altLang="en-US" sz="1400" b="1" i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필요 시 추가하여 활용</a:t>
            </a:r>
            <a:endParaRPr lang="en-US" altLang="ko-KR" sz="1400" b="1" i="1" dirty="0">
              <a:solidFill>
                <a:srgbClr val="FF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>
              <a:lnSpc>
                <a:spcPct val="150000"/>
              </a:lnSpc>
              <a:buSzPct val="95000"/>
            </a:pPr>
            <a:r>
              <a:rPr lang="en-US" altLang="ko-KR" sz="1400" b="1" i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1400" b="1" i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발표 시간을 감안하여 내용을 간결하고 최소화하여 제시</a:t>
            </a:r>
            <a:r>
              <a:rPr lang="en-US" altLang="ko-KR" sz="1400" b="1" i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763938880"/>
      </p:ext>
    </p:extLst>
  </p:cSld>
  <p:clrMapOvr>
    <a:masterClrMapping/>
  </p:clrMapOvr>
  <p:transition advTm="42922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>
            <a:extLst>
              <a:ext uri="{FF2B5EF4-FFF2-40B4-BE49-F238E27FC236}">
                <a16:creationId xmlns:a16="http://schemas.microsoft.com/office/drawing/2014/main" id="{0907982B-DA49-A58B-6A13-00BC03D61B7A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251520" y="836712"/>
            <a:ext cx="8674919" cy="4176464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50000"/>
              </a:lnSpc>
              <a:buSzPct val="95000"/>
            </a:pPr>
            <a:r>
              <a:rPr lang="ko-KR" altLang="en-US" sz="1600" dirty="0">
                <a:solidFill>
                  <a:schemeClr val="accent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연구 배경                      </a:t>
            </a:r>
            <a:r>
              <a:rPr lang="en-US" altLang="ko-KR" sz="1600" i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“</a:t>
            </a:r>
            <a:r>
              <a:rPr lang="ko-KR" altLang="en-US" sz="1600" i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연구 주제와 관련된 최근 이슈</a:t>
            </a:r>
            <a:r>
              <a:rPr lang="en-US" altLang="ko-KR" sz="1600" i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1600" i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정책</a:t>
            </a:r>
            <a:r>
              <a:rPr lang="en-US" altLang="ko-KR" sz="1600" i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i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기술</a:t>
            </a:r>
            <a:r>
              <a:rPr lang="en-US" altLang="ko-KR" sz="1600" i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i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안보 변화 등</a:t>
            </a:r>
            <a:r>
              <a:rPr lang="en-US" altLang="ko-KR" sz="1600" i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”</a:t>
            </a:r>
          </a:p>
          <a:p>
            <a:pPr lvl="1">
              <a:lnSpc>
                <a:spcPct val="150000"/>
              </a:lnSpc>
              <a:buClrTx/>
              <a:buSzPct val="95000"/>
              <a:buFont typeface="Wingdings" pitchFamily="2" charset="2"/>
              <a:buChar char="§"/>
            </a:pPr>
            <a:r>
              <a:rPr lang="ko-KR" altLang="en-US" sz="160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최근</a:t>
            </a:r>
            <a:r>
              <a:rPr lang="en-US" altLang="ko-KR" sz="160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160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무역시장 환경변화 </a:t>
            </a:r>
            <a:r>
              <a:rPr lang="en-US" altLang="ko-KR" sz="160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r>
              <a:rPr lang="ko-KR" altLang="en-US" sz="160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미</a:t>
            </a:r>
            <a:r>
              <a:rPr lang="en-US" altLang="ko-KR" sz="160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</a:t>
            </a:r>
            <a:r>
              <a:rPr lang="ko-KR" altLang="en-US" sz="160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중 무역분쟁</a:t>
            </a:r>
            <a:r>
              <a:rPr lang="en-US" altLang="ko-KR" sz="160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코로나</a:t>
            </a:r>
            <a:r>
              <a:rPr lang="en-US" altLang="ko-KR" sz="160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19, </a:t>
            </a:r>
            <a:r>
              <a:rPr lang="ko-KR" altLang="en-US" sz="160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러</a:t>
            </a:r>
            <a:r>
              <a:rPr lang="en-US" altLang="ko-KR" sz="160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</a:t>
            </a:r>
            <a:r>
              <a:rPr lang="ko-KR" altLang="en-US" sz="160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우 전쟁</a:t>
            </a:r>
            <a:endParaRPr lang="en-US" altLang="ko-KR" sz="1600" dirty="0">
              <a:solidFill>
                <a:srgbClr val="FF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lvl="1">
              <a:lnSpc>
                <a:spcPct val="150000"/>
              </a:lnSpc>
              <a:buClrTx/>
              <a:buSzPct val="95000"/>
              <a:buFont typeface="Wingdings" pitchFamily="2" charset="2"/>
              <a:buChar char="§"/>
            </a:pPr>
            <a:r>
              <a:rPr lang="ko-KR" altLang="en-US" sz="1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국가 핵심산업의 공급 사슬이 특정국 의존도가 높을 경우</a:t>
            </a:r>
            <a:r>
              <a:rPr lang="en-US" altLang="ko-KR" sz="1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상호 협력관계 와해</a:t>
            </a:r>
            <a:r>
              <a:rPr lang="en-US" altLang="ko-KR" sz="1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1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단절 시 국가 안보문제로 위협 확대</a:t>
            </a: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en-US" altLang="ko-KR" sz="1600" b="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Lewicka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en-US" altLang="ko-KR" sz="1600" b="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Guzik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, &amp; </a:t>
            </a:r>
            <a:r>
              <a:rPr lang="en-US" altLang="ko-KR" sz="1600" b="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Galos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, 2021)</a:t>
            </a:r>
          </a:p>
          <a:p>
            <a:pPr>
              <a:lnSpc>
                <a:spcPct val="150000"/>
              </a:lnSpc>
              <a:buSzPct val="95000"/>
            </a:pPr>
            <a:r>
              <a:rPr lang="ko-KR" altLang="en-US" sz="1600" dirty="0">
                <a:solidFill>
                  <a:schemeClr val="accent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연구의 필요성                </a:t>
            </a:r>
            <a:r>
              <a:rPr lang="en-US" altLang="ko-KR" sz="1600" i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“</a:t>
            </a:r>
            <a:r>
              <a:rPr lang="ko-KR" altLang="en-US" sz="1600" i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연구대상과 관련된 현황</a:t>
            </a:r>
            <a:r>
              <a:rPr lang="en-US" altLang="ko-KR" sz="1600" i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i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변화에 따른 영향을 토대로 필요성</a:t>
            </a:r>
            <a:r>
              <a:rPr lang="en-US" altLang="ko-KR" sz="1600" i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”</a:t>
            </a:r>
            <a:endParaRPr lang="en-US" altLang="ko-KR" sz="1600" dirty="0">
              <a:solidFill>
                <a:schemeClr val="accent2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lvl="1">
              <a:lnSpc>
                <a:spcPct val="150000"/>
              </a:lnSpc>
              <a:buClr>
                <a:schemeClr val="tx1"/>
              </a:buClr>
              <a:buSzPct val="95000"/>
              <a:buFont typeface="Wingdings" pitchFamily="2" charset="2"/>
              <a:buChar char="§"/>
            </a:pPr>
            <a:r>
              <a:rPr lang="ko-KR" altLang="en-US" sz="1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제조업 분야의 수출 비중이 높은 한국</a:t>
            </a: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필수 원자재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부품의 수입 의존도 높음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endParaRPr lang="ko-KR" altLang="en-US" sz="1600" b="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457200" lvl="1" indent="0">
              <a:lnSpc>
                <a:spcPct val="150000"/>
              </a:lnSpc>
              <a:buSzPct val="95000"/>
              <a:buNone/>
            </a:pP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  → 국내 방위산업의 핵심 부품 상당수가 해외 수입에 의존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양혜원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최기일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, 2021)</a:t>
            </a:r>
          </a:p>
          <a:p>
            <a:pPr lvl="1">
              <a:lnSpc>
                <a:spcPct val="150000"/>
              </a:lnSpc>
              <a:buClr>
                <a:schemeClr val="tx1"/>
              </a:buClr>
              <a:buSzPct val="95000"/>
              <a:buFont typeface="Wingdings" pitchFamily="2" charset="2"/>
              <a:buChar char="§"/>
            </a:pPr>
            <a:r>
              <a:rPr lang="ko-KR" altLang="en-US" sz="160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한국의 글로벌 공급 사슬 구조 취약 </a:t>
            </a:r>
            <a:r>
              <a:rPr lang="en-US" altLang="ko-KR" sz="160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160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부품</a:t>
            </a:r>
            <a:r>
              <a:rPr lang="en-US" altLang="ko-KR" sz="160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160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원자재 공급</a:t>
            </a:r>
            <a:r>
              <a:rPr lang="en-US" altLang="ko-KR" sz="160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sz="1600" dirty="0">
              <a:solidFill>
                <a:srgbClr val="FF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457200" lvl="1" indent="0">
              <a:lnSpc>
                <a:spcPct val="150000"/>
              </a:lnSpc>
              <a:buSzPct val="95000"/>
              <a:buNone/>
            </a:pP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   → 중국의 호주산 석탄 수입 중단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자국 전력난 발생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), </a:t>
            </a: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한국의 </a:t>
            </a:r>
            <a:r>
              <a:rPr lang="ko-KR" altLang="en-US" sz="1600" b="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요소수</a:t>
            </a: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부족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</a:p>
          <a:p>
            <a:pPr marL="457200" lvl="1" indent="0">
              <a:lnSpc>
                <a:spcPct val="150000"/>
              </a:lnSpc>
              <a:buSzPct val="95000"/>
              <a:buNone/>
            </a:pP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   → 글로벌 공급망의 환경 변화로 </a:t>
            </a:r>
            <a:r>
              <a:rPr lang="ko-KR" altLang="en-US" sz="1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핵심 전략 산업의 공급망 안정화</a:t>
            </a:r>
            <a:r>
              <a:rPr lang="en-US" altLang="ko-KR" sz="1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자립화 계기 작용</a:t>
            </a:r>
            <a:endParaRPr lang="en-US" altLang="ko-KR" sz="16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9479FB7F-87B1-10BB-4E1B-09DC5736330C}"/>
              </a:ext>
            </a:extLst>
          </p:cNvPr>
          <p:cNvSpPr/>
          <p:nvPr/>
        </p:nvSpPr>
        <p:spPr bwMode="auto">
          <a:xfrm>
            <a:off x="1115616" y="5210820"/>
            <a:ext cx="7488832" cy="954484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3600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285750" marR="0" indent="-285750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US" altLang="ko-KR" sz="140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Lewicka</a:t>
            </a:r>
            <a:r>
              <a:rPr lang="en-US" altLang="ko-KR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, E., </a:t>
            </a:r>
            <a:r>
              <a:rPr lang="en-US" altLang="ko-KR" sz="140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Guzik</a:t>
            </a:r>
            <a:r>
              <a:rPr lang="en-US" altLang="ko-KR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, K., &amp; </a:t>
            </a:r>
            <a:r>
              <a:rPr lang="en-US" altLang="ko-KR" sz="140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Galos</a:t>
            </a:r>
            <a:r>
              <a:rPr lang="en-US" altLang="ko-KR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, K. (2021). On the possibilities of critical raw materials production from the EU’s primary sources. Resources, 10(5), 50.</a:t>
            </a:r>
          </a:p>
          <a:p>
            <a:pPr marL="285750" marR="0" indent="-285750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ko-KR" altLang="en-US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양혜원 </a:t>
            </a:r>
            <a:r>
              <a:rPr lang="en-US" altLang="ko-KR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and </a:t>
            </a:r>
            <a:r>
              <a:rPr lang="ko-KR" altLang="en-US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최기일</a:t>
            </a:r>
            <a:r>
              <a:rPr lang="en-US" altLang="ko-KR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. (2021). </a:t>
            </a:r>
            <a:r>
              <a:rPr lang="ko-KR" altLang="en-US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육군 기동화력장비 엔진 및 변속기 국산화에 관한 연구</a:t>
            </a:r>
            <a:r>
              <a:rPr lang="en-US" altLang="ko-KR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(K-9 </a:t>
            </a:r>
            <a:r>
              <a:rPr lang="ko-KR" altLang="en-US" sz="140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자주포와</a:t>
            </a:r>
            <a:r>
              <a:rPr lang="ko-KR" altLang="en-US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K-2 </a:t>
            </a:r>
            <a:r>
              <a:rPr lang="ko-KR" altLang="en-US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전차를 중심으로</a:t>
            </a:r>
            <a:r>
              <a:rPr lang="en-US" altLang="ko-KR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). </a:t>
            </a:r>
            <a:r>
              <a:rPr lang="ko-KR" altLang="en-US" sz="140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한국방위산업학회지</a:t>
            </a:r>
            <a:r>
              <a:rPr lang="en-US" altLang="ko-KR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, 28(3), 111-125.</a:t>
            </a:r>
            <a:endParaRPr lang="ko-KR" altLang="en-US" sz="1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F42D5877-245F-615B-BCF6-22F65B4757F4}"/>
              </a:ext>
            </a:extLst>
          </p:cNvPr>
          <p:cNvSpPr/>
          <p:nvPr/>
        </p:nvSpPr>
        <p:spPr bwMode="auto">
          <a:xfrm>
            <a:off x="323528" y="5210820"/>
            <a:ext cx="720080" cy="954484"/>
          </a:xfrm>
          <a:prstGeom prst="rect">
            <a:avLst/>
          </a:prstGeom>
          <a:solidFill>
            <a:srgbClr val="C0C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kumimoji="1" lang="ko-KR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핵심</a:t>
            </a:r>
            <a:r>
              <a:rPr kumimoji="1" lang="en-US" altLang="ko-K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  <a:p>
            <a:pPr marL="0" marR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관련</a:t>
            </a:r>
            <a:endParaRPr kumimoji="1" lang="en-US" altLang="ko-KR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0" marR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ko-KR" altLang="en-US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연구</a:t>
            </a:r>
            <a:endParaRPr kumimoji="1" lang="ko-KR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9F0F8CAA-6AF6-C704-F56E-60BC8C43E7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528" y="205556"/>
            <a:ext cx="8207375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+mj-lt"/>
                <a:ea typeface="+mj-ea"/>
                <a:cs typeface="HY헤드라인M" panose="020F0502020204030204" pitchFamily="34" charset="0"/>
              </a:defRPr>
            </a:lvl1pPr>
            <a:lvl2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2pPr>
            <a:lvl3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3pPr>
            <a:lvl4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4pPr>
            <a:lvl5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5pPr>
            <a:lvl6pPr marL="4572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6pPr>
            <a:lvl7pPr marL="9144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7pPr>
            <a:lvl8pPr marL="13716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8pPr>
            <a:lvl9pPr marL="18288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9pPr>
          </a:lstStyle>
          <a:p>
            <a:pPr algn="l" eaLnBrk="1" hangingPunct="1"/>
            <a:r>
              <a:rPr lang="en-US" altLang="ko-KR" sz="2000" kern="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1-1) </a:t>
            </a:r>
            <a:r>
              <a:rPr lang="ko-KR" altLang="en-US" sz="2000" kern="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연구배경 및 필요성</a:t>
            </a:r>
            <a:endParaRPr lang="en-US" altLang="ko-KR" sz="2000" kern="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A3F330C4-16A5-80A2-B838-A17199BBD0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2200" y="205556"/>
            <a:ext cx="2518743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+mj-lt"/>
                <a:ea typeface="+mj-ea"/>
                <a:cs typeface="HY헤드라인M" panose="020F0502020204030204" pitchFamily="34" charset="0"/>
              </a:defRPr>
            </a:lvl1pPr>
            <a:lvl2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2pPr>
            <a:lvl3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3pPr>
            <a:lvl4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4pPr>
            <a:lvl5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5pPr>
            <a:lvl6pPr marL="4572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6pPr>
            <a:lvl7pPr marL="9144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7pPr>
            <a:lvl8pPr marL="13716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8pPr>
            <a:lvl9pPr marL="18288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9pPr>
          </a:lstStyle>
          <a:p>
            <a:pPr algn="r" eaLnBrk="1" hangingPunct="1"/>
            <a:r>
              <a:rPr lang="en-US" altLang="ko-KR" sz="1800" kern="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1. </a:t>
            </a:r>
            <a:r>
              <a:rPr lang="ko-KR" altLang="en-US" sz="1800" kern="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서론</a:t>
            </a:r>
            <a:endParaRPr lang="en-US" altLang="ko-KR" sz="1800" kern="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</p:cSld>
  <p:clrMapOvr>
    <a:masterClrMapping/>
  </p:clrMapOvr>
  <p:transition advTm="46266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>
            <a:extLst>
              <a:ext uri="{FF2B5EF4-FFF2-40B4-BE49-F238E27FC236}">
                <a16:creationId xmlns:a16="http://schemas.microsoft.com/office/drawing/2014/main" id="{0907982B-DA49-A58B-6A13-00BC03D61B7A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251520" y="836712"/>
            <a:ext cx="8674919" cy="4176464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50000"/>
              </a:lnSpc>
              <a:buSzPct val="95000"/>
            </a:pPr>
            <a:r>
              <a:rPr lang="ko-KR" altLang="en-US" sz="1600" dirty="0">
                <a:solidFill>
                  <a:schemeClr val="accent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연구문제 </a:t>
            </a:r>
            <a:r>
              <a:rPr lang="en-US" altLang="ko-KR" sz="1600" i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“</a:t>
            </a:r>
            <a:r>
              <a:rPr lang="ko-KR" altLang="en-US" sz="1600" i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연구 주제와 관련된 최근 이슈</a:t>
            </a:r>
            <a:r>
              <a:rPr lang="en-US" altLang="ko-KR" sz="1600" i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1600" i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정책</a:t>
            </a:r>
            <a:r>
              <a:rPr lang="en-US" altLang="ko-KR" sz="1600" i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i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기술</a:t>
            </a:r>
            <a:r>
              <a:rPr lang="en-US" altLang="ko-KR" sz="1600" i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i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안보 변화 등</a:t>
            </a:r>
            <a:r>
              <a:rPr lang="en-US" altLang="ko-KR" sz="1600" i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”</a:t>
            </a:r>
          </a:p>
          <a:p>
            <a:pPr lvl="1">
              <a:lnSpc>
                <a:spcPct val="150000"/>
              </a:lnSpc>
              <a:buClr>
                <a:schemeClr val="tx1"/>
              </a:buClr>
              <a:buSzPct val="95000"/>
              <a:buFont typeface="Wingdings" pitchFamily="2" charset="2"/>
              <a:buChar char="§"/>
            </a:pP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최근 바이든 미 정부의 정책 대응 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자국 국가안보상 위협 가능성 분야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유도무기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배터리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반도체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단조 및 주조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의 공급망 취약성 식별</a:t>
            </a:r>
            <a:endParaRPr lang="en-US" altLang="ko-KR" sz="1600" dirty="0">
              <a:solidFill>
                <a:srgbClr val="FF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lvl="1">
              <a:lnSpc>
                <a:spcPct val="150000"/>
              </a:lnSpc>
              <a:buClr>
                <a:schemeClr val="tx1"/>
              </a:buClr>
              <a:buSzPct val="95000"/>
              <a:buFont typeface="Wingdings" pitchFamily="2" charset="2"/>
              <a:buChar char="§"/>
            </a:pPr>
            <a:r>
              <a:rPr lang="ko-KR" altLang="en-US" sz="1600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방위산업에서 글로벌 공급망 관리</a:t>
            </a:r>
            <a:r>
              <a:rPr lang="en-US" altLang="ko-KR" sz="1600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1600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안정성 확보</a:t>
            </a:r>
            <a:r>
              <a:rPr lang="en-US" altLang="ko-KR" sz="1600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r>
              <a:rPr lang="ko-KR" altLang="en-US" sz="1600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의 중요성</a:t>
            </a:r>
            <a:endParaRPr lang="en-US" altLang="ko-KR" sz="1600" dirty="0">
              <a:solidFill>
                <a:srgbClr val="0000F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457200" lvl="1" indent="0">
              <a:lnSpc>
                <a:spcPct val="150000"/>
              </a:lnSpc>
              <a:buClr>
                <a:schemeClr val="tx1"/>
              </a:buClr>
              <a:buSzPct val="95000"/>
              <a:buNone/>
            </a:pP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   → </a:t>
            </a:r>
            <a:r>
              <a:rPr lang="ko-KR" altLang="en-US" sz="160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국가안보 위협과 연계되는 방위산업 분야의 공급 사슬 위험의 연구 부족</a:t>
            </a:r>
            <a:endParaRPr lang="en-US" altLang="ko-KR" sz="1600" dirty="0">
              <a:solidFill>
                <a:srgbClr val="FF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457200" lvl="1" indent="0">
              <a:lnSpc>
                <a:spcPct val="150000"/>
              </a:lnSpc>
              <a:buClr>
                <a:schemeClr val="tx1"/>
              </a:buClr>
              <a:buSzPct val="95000"/>
              <a:buNone/>
            </a:pP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   → 국내 방위산업 관련 연구 동향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방산수출 확대 및 활성화 측면에서 </a:t>
            </a:r>
            <a:r>
              <a:rPr lang="ko-KR" altLang="en-US" sz="1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글로벌 부품 </a:t>
            </a:r>
            <a:endParaRPr lang="en-US" altLang="ko-KR" sz="16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457200" lvl="1" indent="0">
              <a:lnSpc>
                <a:spcPct val="150000"/>
              </a:lnSpc>
              <a:buClr>
                <a:schemeClr val="tx1"/>
              </a:buClr>
              <a:buSzPct val="95000"/>
              <a:buNone/>
            </a:pPr>
            <a:r>
              <a:rPr lang="en-US" altLang="ko-KR" sz="1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       </a:t>
            </a:r>
            <a:r>
              <a:rPr lang="ko-KR" altLang="en-US" sz="1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공급망 진입에 필요한 지원정책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원준호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, 2020)</a:t>
            </a:r>
          </a:p>
          <a:p>
            <a:pPr>
              <a:lnSpc>
                <a:spcPct val="150000"/>
              </a:lnSpc>
              <a:buSzPct val="95000"/>
            </a:pPr>
            <a:r>
              <a:rPr lang="ko-KR" altLang="en-US" sz="1600" dirty="0">
                <a:solidFill>
                  <a:schemeClr val="accent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연구목적</a:t>
            </a:r>
            <a:endParaRPr lang="en-US" altLang="ko-KR" sz="1600" dirty="0">
              <a:solidFill>
                <a:schemeClr val="accent2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lvl="1">
              <a:lnSpc>
                <a:spcPct val="150000"/>
              </a:lnSpc>
              <a:buClr>
                <a:schemeClr val="tx1"/>
              </a:buClr>
              <a:buSzPct val="95000"/>
              <a:buFont typeface="Wingdings" pitchFamily="2" charset="2"/>
              <a:buChar char="§"/>
            </a:pP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본 연구는 국내 방위산업의 공급망 안정성 확보 방안 도출을 위해</a:t>
            </a:r>
            <a:endParaRPr lang="en-US" altLang="ko-KR" sz="1600" b="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457200" lvl="1" indent="0">
              <a:lnSpc>
                <a:spcPct val="150000"/>
              </a:lnSpc>
              <a:buClr>
                <a:schemeClr val="tx1"/>
              </a:buClr>
              <a:buSzPct val="95000"/>
              <a:buNone/>
            </a:pP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   → </a:t>
            </a:r>
            <a:r>
              <a:rPr lang="ko-KR" altLang="en-US" sz="1600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방위원자재의 공급 사슬 위험 관련 지표를 식별하고 위험 수준을 분석함</a:t>
            </a:r>
            <a:r>
              <a:rPr lang="en-US" altLang="ko-KR" sz="1600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9479FB7F-87B1-10BB-4E1B-09DC5736330C}"/>
              </a:ext>
            </a:extLst>
          </p:cNvPr>
          <p:cNvSpPr/>
          <p:nvPr/>
        </p:nvSpPr>
        <p:spPr bwMode="auto">
          <a:xfrm>
            <a:off x="1115616" y="5210820"/>
            <a:ext cx="7488832" cy="954484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3600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285750" marR="0" lvl="0" indent="-28575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1" lang="ko-KR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원준호</a:t>
            </a:r>
            <a:r>
              <a:rPr kumimoji="1" lang="en-US" altLang="ko-KR" sz="14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. (2020). </a:t>
            </a:r>
            <a:r>
              <a:rPr kumimoji="1" lang="ko-KR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방산 중소기업의 글로벌 부품공급망 진입전략 연구</a:t>
            </a:r>
            <a:r>
              <a:rPr kumimoji="1" lang="en-US" altLang="ko-KR" sz="14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. </a:t>
            </a:r>
            <a:r>
              <a:rPr kumimoji="1" lang="ko-KR" alt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한국산학기술학회논문지</a:t>
            </a:r>
            <a:r>
              <a:rPr kumimoji="1" lang="en-US" altLang="ko-KR" sz="14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, 21(9), 301-309.</a:t>
            </a:r>
            <a:endParaRPr kumimoji="1" lang="ko-KR" alt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F42D5877-245F-615B-BCF6-22F65B4757F4}"/>
              </a:ext>
            </a:extLst>
          </p:cNvPr>
          <p:cNvSpPr/>
          <p:nvPr/>
        </p:nvSpPr>
        <p:spPr bwMode="auto">
          <a:xfrm>
            <a:off x="323528" y="5210820"/>
            <a:ext cx="720080" cy="954484"/>
          </a:xfrm>
          <a:prstGeom prst="rect">
            <a:avLst/>
          </a:prstGeom>
          <a:solidFill>
            <a:srgbClr val="C0C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(</a:t>
            </a:r>
            <a:r>
              <a:rPr kumimoji="1" lang="ko-KR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핵심</a:t>
            </a:r>
            <a:r>
              <a:rPr kumimoji="1" lang="en-US" altLang="ko-KR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)</a:t>
            </a:r>
          </a:p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관련</a:t>
            </a:r>
            <a:endParaRPr kumimoji="1" lang="en-US" altLang="ko-KR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연구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9F0F8CAA-6AF6-C704-F56E-60BC8C43E7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528" y="205556"/>
            <a:ext cx="8207375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+mj-lt"/>
                <a:ea typeface="+mj-ea"/>
                <a:cs typeface="HY헤드라인M" panose="020F0502020204030204" pitchFamily="34" charset="0"/>
              </a:defRPr>
            </a:lvl1pPr>
            <a:lvl2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2pPr>
            <a:lvl3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3pPr>
            <a:lvl4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4pPr>
            <a:lvl5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5pPr>
            <a:lvl6pPr marL="4572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6pPr>
            <a:lvl7pPr marL="9144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7pPr>
            <a:lvl8pPr marL="13716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8pPr>
            <a:lvl9pPr marL="18288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9pPr>
          </a:lstStyle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</a:rPr>
              <a:t>1-2) </a:t>
            </a:r>
            <a:r>
              <a:rPr kumimoji="1" lang="ko-KR" alt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</a:rPr>
              <a:t>연구목적</a:t>
            </a:r>
            <a:endParaRPr kumimoji="1" lang="en-US" altLang="ko-KR" sz="20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A3F330C4-16A5-80A2-B838-A17199BBD0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2200" y="205556"/>
            <a:ext cx="2518743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+mj-lt"/>
                <a:ea typeface="+mj-ea"/>
                <a:cs typeface="HY헤드라인M" panose="020F0502020204030204" pitchFamily="34" charset="0"/>
              </a:defRPr>
            </a:lvl1pPr>
            <a:lvl2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2pPr>
            <a:lvl3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3pPr>
            <a:lvl4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4pPr>
            <a:lvl5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5pPr>
            <a:lvl6pPr marL="4572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6pPr>
            <a:lvl7pPr marL="9144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7pPr>
            <a:lvl8pPr marL="13716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8pPr>
            <a:lvl9pPr marL="18288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9pPr>
          </a:lstStyle>
          <a:p>
            <a:pPr marL="0" marR="0" lvl="0" indent="0" algn="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</a:rPr>
              <a:t>1. </a:t>
            </a:r>
            <a:r>
              <a:rPr kumimoji="1" lang="ko-KR" alt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</a:rPr>
              <a:t>서론</a:t>
            </a:r>
            <a:endParaRPr kumimoji="1" lang="en-US" altLang="ko-KR" sz="1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8729410"/>
      </p:ext>
    </p:extLst>
  </p:cSld>
  <p:clrMapOvr>
    <a:masterClrMapping/>
  </p:clrMapOvr>
  <p:transition advTm="46266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>
            <a:extLst>
              <a:ext uri="{FF2B5EF4-FFF2-40B4-BE49-F238E27FC236}">
                <a16:creationId xmlns:a16="http://schemas.microsoft.com/office/drawing/2014/main" id="{0907982B-DA49-A58B-6A13-00BC03D61B7A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251520" y="836712"/>
            <a:ext cx="8674919" cy="4176464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50000"/>
              </a:lnSpc>
              <a:buSzPct val="95000"/>
            </a:pPr>
            <a:r>
              <a:rPr lang="ko-KR" altLang="en-US" sz="1600" dirty="0">
                <a:solidFill>
                  <a:schemeClr val="accent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공급 사슬</a:t>
            </a:r>
            <a:r>
              <a:rPr lang="en-US" altLang="ko-KR" sz="1600" dirty="0">
                <a:solidFill>
                  <a:schemeClr val="accent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1600" dirty="0">
                <a:solidFill>
                  <a:schemeClr val="accent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공급망</a:t>
            </a:r>
            <a:r>
              <a:rPr lang="en-US" altLang="ko-KR" sz="1600" dirty="0">
                <a:solidFill>
                  <a:schemeClr val="accent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r>
              <a:rPr lang="ko-KR" altLang="en-US" sz="1600" dirty="0">
                <a:solidFill>
                  <a:schemeClr val="accent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위험                                       </a:t>
            </a:r>
            <a:r>
              <a:rPr lang="en-US" altLang="ko-KR" sz="1600" i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“</a:t>
            </a:r>
            <a:r>
              <a:rPr lang="ko-KR" altLang="en-US" sz="1600" i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연구와 관련된 주요 용어 설명</a:t>
            </a:r>
            <a:r>
              <a:rPr lang="en-US" altLang="ko-KR" sz="1600" i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”</a:t>
            </a:r>
          </a:p>
          <a:p>
            <a:pPr lvl="1">
              <a:lnSpc>
                <a:spcPct val="150000"/>
              </a:lnSpc>
              <a:buClrTx/>
              <a:buSzPct val="95000"/>
              <a:buFont typeface="Wingdings" pitchFamily="2" charset="2"/>
              <a:buChar char="§"/>
            </a:pP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공급과 수요 간의 </a:t>
            </a:r>
            <a:r>
              <a:rPr lang="ko-KR" altLang="en-US" sz="1600" b="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미스매칭에</a:t>
            </a: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따른 영향이나 가능성으로 공급망 내 한 부분 또는 여러 부분에서 발생하는 예상하지 못한 사건 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en-US" altLang="ko-KR" sz="1600" b="0" dirty="0" err="1">
                <a:solidFill>
                  <a:srgbClr val="000000"/>
                </a:solidFill>
                <a:latin typeface="SandSm"/>
              </a:rPr>
              <a:t>Lavastre</a:t>
            </a:r>
            <a:r>
              <a:rPr lang="en-US" altLang="ko-KR" sz="1600" b="0" dirty="0">
                <a:solidFill>
                  <a:srgbClr val="000000"/>
                </a:solidFill>
                <a:latin typeface="SandSm"/>
              </a:rPr>
              <a:t>, Gunasekaran, &amp; </a:t>
            </a:r>
            <a:r>
              <a:rPr lang="en-US" altLang="ko-KR" sz="1600" b="0" dirty="0" err="1">
                <a:solidFill>
                  <a:srgbClr val="000000"/>
                </a:solidFill>
                <a:latin typeface="SandSm"/>
              </a:rPr>
              <a:t>Spalanzani</a:t>
            </a:r>
            <a:r>
              <a:rPr lang="en-US" altLang="ko-KR" sz="1600" b="0" dirty="0">
                <a:solidFill>
                  <a:srgbClr val="000000"/>
                </a:solidFill>
                <a:latin typeface="SandSm"/>
              </a:rPr>
              <a:t>, 2012)</a:t>
            </a:r>
          </a:p>
          <a:p>
            <a:pPr>
              <a:lnSpc>
                <a:spcPct val="150000"/>
              </a:lnSpc>
              <a:buSzPct val="95000"/>
            </a:pPr>
            <a:r>
              <a:rPr lang="ko-KR" altLang="en-US" sz="1600" dirty="0">
                <a:solidFill>
                  <a:schemeClr val="accent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국가 위험도</a:t>
            </a:r>
            <a:endParaRPr lang="en-US" altLang="ko-KR" sz="1600" i="1" dirty="0">
              <a:solidFill>
                <a:srgbClr val="FF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lvl="1">
              <a:lnSpc>
                <a:spcPct val="150000"/>
              </a:lnSpc>
              <a:buClrTx/>
              <a:buSzPct val="95000"/>
              <a:buFont typeface="Wingdings" pitchFamily="2" charset="2"/>
              <a:buChar char="§"/>
            </a:pP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사회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정치적 위험 수준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) </a:t>
            </a: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원자재 공급국의 내전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경제적 붕괴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외교단절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수출 규제 등</a:t>
            </a:r>
            <a:endParaRPr lang="en-US" altLang="ko-KR" sz="1600" b="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lvl="1">
              <a:lnSpc>
                <a:spcPct val="150000"/>
              </a:lnSpc>
              <a:buClrTx/>
              <a:buSzPct val="95000"/>
              <a:buFont typeface="Wingdings" pitchFamily="2" charset="2"/>
              <a:buChar char="§"/>
            </a:pPr>
            <a:r>
              <a:rPr lang="ko-KR" altLang="en-US" sz="1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정치효율성</a:t>
            </a:r>
            <a:r>
              <a:rPr lang="en-US" altLang="ko-KR" sz="1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정부 효율성</a:t>
            </a:r>
            <a:r>
              <a:rPr lang="en-US" altLang="ko-KR" sz="1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법치주의</a:t>
            </a:r>
            <a:r>
              <a:rPr lang="en-US" altLang="ko-KR" sz="1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부패억제 등의 수준을 수치화</a:t>
            </a:r>
            <a:endParaRPr lang="en-US" altLang="ko-KR" sz="16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lvl="1">
              <a:lnSpc>
                <a:spcPct val="150000"/>
              </a:lnSpc>
              <a:buClrTx/>
              <a:buSzPct val="95000"/>
              <a:buFont typeface="Wingdings" pitchFamily="2" charset="2"/>
              <a:buChar char="§"/>
            </a:pPr>
            <a:r>
              <a:rPr lang="ko-KR" altLang="en-US" sz="1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공급국의 국가 위험도가 낮더라도 수입국과 적대관계일 경우에 수출규제로 공급망 위험 발생 확률이 높을 수 있음</a:t>
            </a:r>
            <a:r>
              <a:rPr lang="en-US" altLang="ko-KR" sz="1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</a:p>
          <a:p>
            <a:pPr lvl="1">
              <a:lnSpc>
                <a:spcPct val="150000"/>
              </a:lnSpc>
              <a:buClrTx/>
              <a:buSzPct val="95000"/>
              <a:buFont typeface="Wingdings" pitchFamily="2" charset="2"/>
              <a:buChar char="§"/>
            </a:pPr>
            <a:r>
              <a:rPr lang="ko-KR" altLang="en-US" sz="1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수입</a:t>
            </a:r>
            <a:r>
              <a:rPr lang="en-US" altLang="ko-KR" sz="1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-</a:t>
            </a:r>
            <a:r>
              <a:rPr lang="ko-KR" altLang="en-US" sz="1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수출국 간의 정치적 관계 </a:t>
            </a:r>
            <a:r>
              <a:rPr lang="en-US" altLang="ko-KR" sz="1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1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친밀도 수준</a:t>
            </a:r>
            <a:r>
              <a:rPr lang="en-US" altLang="ko-KR" sz="1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  <a:p>
            <a:pPr>
              <a:lnSpc>
                <a:spcPct val="150000"/>
              </a:lnSpc>
              <a:buSzPct val="95000"/>
            </a:pPr>
            <a:r>
              <a:rPr lang="ko-KR" altLang="en-US" sz="1600" dirty="0">
                <a:solidFill>
                  <a:schemeClr val="accent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기술수준</a:t>
            </a:r>
            <a:r>
              <a:rPr lang="en-US" altLang="ko-KR" sz="1600" dirty="0">
                <a:solidFill>
                  <a:schemeClr val="accent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(technology intensity)</a:t>
            </a:r>
            <a:r>
              <a:rPr lang="ko-KR" altLang="en-US" sz="1600" dirty="0">
                <a:solidFill>
                  <a:schemeClr val="accent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endParaRPr lang="en-US" altLang="ko-KR" sz="1600" dirty="0">
              <a:solidFill>
                <a:schemeClr val="accent2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lvl="1">
              <a:lnSpc>
                <a:spcPct val="150000"/>
              </a:lnSpc>
              <a:buClr>
                <a:schemeClr val="tx1"/>
              </a:buClr>
              <a:buSzPct val="95000"/>
              <a:buFont typeface="Wingdings" pitchFamily="2" charset="2"/>
              <a:buChar char="§"/>
            </a:pP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기술수준이 높을수록 부가가치 비율과 기술장벽이 높은 산업 품목</a:t>
            </a:r>
          </a:p>
          <a:p>
            <a:pPr marL="457200" lvl="1" indent="0">
              <a:lnSpc>
                <a:spcPct val="150000"/>
              </a:lnSpc>
              <a:buSzPct val="95000"/>
              <a:buNone/>
            </a:pP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  → </a:t>
            </a:r>
            <a:r>
              <a:rPr lang="ko-KR" altLang="en-US" sz="1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개별 품목별 특징과 제조 진입장벽을 파악 가능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허정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정지은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, 2021)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DED85B5D-7AD4-233A-BEFA-60D9142E6F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528" y="205556"/>
            <a:ext cx="8207375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+mj-lt"/>
                <a:ea typeface="+mj-ea"/>
                <a:cs typeface="HY헤드라인M" panose="020F0502020204030204" pitchFamily="34" charset="0"/>
              </a:defRPr>
            </a:lvl1pPr>
            <a:lvl2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2pPr>
            <a:lvl3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3pPr>
            <a:lvl4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4pPr>
            <a:lvl5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5pPr>
            <a:lvl6pPr marL="4572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6pPr>
            <a:lvl7pPr marL="9144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7pPr>
            <a:lvl8pPr marL="13716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8pPr>
            <a:lvl9pPr marL="18288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9pPr>
          </a:lstStyle>
          <a:p>
            <a:pPr algn="l" eaLnBrk="1" hangingPunct="1"/>
            <a:r>
              <a:rPr lang="en-US" altLang="ko-KR" sz="2000" kern="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1-3) </a:t>
            </a:r>
            <a:r>
              <a:rPr lang="ko-KR" altLang="en-US" sz="2000" kern="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연구의 주요 용어 설명 </a:t>
            </a:r>
            <a:r>
              <a:rPr lang="en-US" altLang="ko-KR" sz="2000" kern="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2000" kern="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필요 시 활용</a:t>
            </a:r>
            <a:r>
              <a:rPr lang="en-US" altLang="ko-KR" sz="2000" kern="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35168DC7-463B-44DB-7171-C7D6749243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2200" y="205556"/>
            <a:ext cx="2518743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+mj-lt"/>
                <a:ea typeface="+mj-ea"/>
                <a:cs typeface="HY헤드라인M" panose="020F0502020204030204" pitchFamily="34" charset="0"/>
              </a:defRPr>
            </a:lvl1pPr>
            <a:lvl2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2pPr>
            <a:lvl3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3pPr>
            <a:lvl4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4pPr>
            <a:lvl5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5pPr>
            <a:lvl6pPr marL="4572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6pPr>
            <a:lvl7pPr marL="9144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7pPr>
            <a:lvl8pPr marL="13716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8pPr>
            <a:lvl9pPr marL="18288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9pPr>
          </a:lstStyle>
          <a:p>
            <a:pPr algn="r" eaLnBrk="1" hangingPunct="1"/>
            <a:r>
              <a:rPr lang="en-US" altLang="ko-KR" sz="1800" kern="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1. </a:t>
            </a:r>
            <a:r>
              <a:rPr lang="ko-KR" altLang="en-US" sz="1800" kern="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서론</a:t>
            </a:r>
            <a:endParaRPr lang="en-US" altLang="ko-KR" sz="1800" kern="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08724265"/>
      </p:ext>
    </p:extLst>
  </p:cSld>
  <p:clrMapOvr>
    <a:masterClrMapping/>
  </p:clrMapOvr>
  <p:transition advTm="46266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id="{9F0F8CAA-6AF6-C704-F56E-60BC8C43E7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528" y="205556"/>
            <a:ext cx="8207375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+mj-lt"/>
                <a:ea typeface="+mj-ea"/>
                <a:cs typeface="HY헤드라인M" panose="020F0502020204030204" pitchFamily="34" charset="0"/>
              </a:defRPr>
            </a:lvl1pPr>
            <a:lvl2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2pPr>
            <a:lvl3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3pPr>
            <a:lvl4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4pPr>
            <a:lvl5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5pPr>
            <a:lvl6pPr marL="4572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6pPr>
            <a:lvl7pPr marL="9144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7pPr>
            <a:lvl8pPr marL="13716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8pPr>
            <a:lvl9pPr marL="18288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9pPr>
          </a:lstStyle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</a:rPr>
              <a:t>2-1) </a:t>
            </a:r>
            <a:r>
              <a:rPr kumimoji="1" lang="ko-KR" alt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</a:rPr>
              <a:t>이론적 고찰</a:t>
            </a:r>
            <a:r>
              <a:rPr kumimoji="1" lang="en-US" altLang="ko-KR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kumimoji="1" lang="ko-KR" alt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</a:rPr>
              <a:t>선행연구</a:t>
            </a:r>
            <a:r>
              <a:rPr kumimoji="1" lang="en-US" altLang="ko-KR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A3F330C4-16A5-80A2-B838-A17199BBD0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2200" y="205556"/>
            <a:ext cx="2518743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+mj-lt"/>
                <a:ea typeface="+mj-ea"/>
                <a:cs typeface="HY헤드라인M" panose="020F0502020204030204" pitchFamily="34" charset="0"/>
              </a:defRPr>
            </a:lvl1pPr>
            <a:lvl2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2pPr>
            <a:lvl3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3pPr>
            <a:lvl4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4pPr>
            <a:lvl5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5pPr>
            <a:lvl6pPr marL="4572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6pPr>
            <a:lvl7pPr marL="9144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7pPr>
            <a:lvl8pPr marL="13716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8pPr>
            <a:lvl9pPr marL="18288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9pPr>
          </a:lstStyle>
          <a:p>
            <a:pPr marL="0" marR="0" lvl="0" indent="0" algn="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</a:rPr>
              <a:t>2. </a:t>
            </a:r>
            <a:r>
              <a:rPr kumimoji="1" lang="ko-KR" alt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</a:rPr>
              <a:t>본론</a:t>
            </a:r>
            <a:endParaRPr kumimoji="1" lang="en-US" altLang="ko-KR" sz="1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6" name="Rectangle 3">
            <a:extLst>
              <a:ext uri="{FF2B5EF4-FFF2-40B4-BE49-F238E27FC236}">
                <a16:creationId xmlns:a16="http://schemas.microsoft.com/office/drawing/2014/main" id="{B0DE3AE0-307E-AF81-8BA3-E0EF2A217C31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251520" y="836712"/>
            <a:ext cx="8674919" cy="2450638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50000"/>
              </a:lnSpc>
              <a:buSzPct val="95000"/>
            </a:pPr>
            <a:r>
              <a:rPr lang="ko-KR" altLang="en-US" sz="1600" dirty="0">
                <a:solidFill>
                  <a:schemeClr val="accent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원자재와 글로벌 공급망 위험 </a:t>
            </a:r>
            <a:r>
              <a:rPr lang="en-US" altLang="ko-KR" sz="1600" i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”</a:t>
            </a:r>
            <a:r>
              <a:rPr lang="ko-KR" altLang="en-US" sz="1600" i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핵심 주제 관련 연구 내용의 정리 </a:t>
            </a:r>
            <a:r>
              <a:rPr lang="en-US" altLang="ko-KR" sz="1600" i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1600" i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목적</a:t>
            </a:r>
            <a:r>
              <a:rPr lang="en-US" altLang="ko-KR" sz="1600" i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i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결과 등</a:t>
            </a:r>
            <a:r>
              <a:rPr lang="en-US" altLang="ko-KR" sz="1600" i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)”</a:t>
            </a:r>
          </a:p>
          <a:p>
            <a:pPr lvl="1">
              <a:lnSpc>
                <a:spcPct val="150000"/>
              </a:lnSpc>
              <a:buClrTx/>
              <a:buSzPct val="95000"/>
              <a:buFont typeface="Wingdings" pitchFamily="2" charset="2"/>
              <a:buChar char="§"/>
            </a:pPr>
            <a:r>
              <a:rPr lang="ko-KR" altLang="en-US" sz="1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에너지 분야의 원자재 품목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예 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원유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천연가스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광물자원 등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에 관한 </a:t>
            </a:r>
            <a:r>
              <a:rPr lang="ko-KR" altLang="en-US" sz="1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자원 공급망 위험 요인을 제시함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</a:p>
          <a:p>
            <a:pPr lvl="1">
              <a:lnSpc>
                <a:spcPct val="150000"/>
              </a:lnSpc>
              <a:buClrTx/>
              <a:buSzPct val="95000"/>
              <a:buFont typeface="Wingdings" pitchFamily="2" charset="2"/>
              <a:buChar char="§"/>
            </a:pP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예를 들어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희토류의 경우에 중국 내 수요 증가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공급 대상국의 상황 변동에 따라 수출국의 생산능력의 불안정과 자원 획득과정에서 운송 위험이 발생함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</a:p>
          <a:p>
            <a:pPr marL="457200" lvl="1" indent="0">
              <a:lnSpc>
                <a:spcPct val="150000"/>
              </a:lnSpc>
              <a:buClrTx/>
              <a:buSzPct val="95000"/>
              <a:buNone/>
            </a:pP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  → </a:t>
            </a:r>
            <a:r>
              <a:rPr lang="ko-KR" altLang="en-US" sz="160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국가안보 및 사회경제 안정과 밀접한 방위산업 분야의 관련 연구가 없음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endParaRPr lang="en-US" altLang="ko-KR" sz="1600" dirty="0">
              <a:solidFill>
                <a:srgbClr val="0000F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graphicFrame>
        <p:nvGraphicFramePr>
          <p:cNvPr id="17" name="표 3">
            <a:extLst>
              <a:ext uri="{FF2B5EF4-FFF2-40B4-BE49-F238E27FC236}">
                <a16:creationId xmlns:a16="http://schemas.microsoft.com/office/drawing/2014/main" id="{B2F160EE-BF12-3101-CA02-B5A30B6ACE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2737904"/>
              </p:ext>
            </p:extLst>
          </p:nvPr>
        </p:nvGraphicFramePr>
        <p:xfrm>
          <a:off x="539552" y="3359358"/>
          <a:ext cx="8136903" cy="28779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0360">
                  <a:extLst>
                    <a:ext uri="{9D8B030D-6E8A-4147-A177-3AD203B41FA5}">
                      <a16:colId xmlns:a16="http://schemas.microsoft.com/office/drawing/2014/main" val="3459069004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3156727020"/>
                    </a:ext>
                  </a:extLst>
                </a:gridCol>
                <a:gridCol w="3312367">
                  <a:extLst>
                    <a:ext uri="{9D8B030D-6E8A-4147-A177-3AD203B41FA5}">
                      <a16:colId xmlns:a16="http://schemas.microsoft.com/office/drawing/2014/main" val="815981772"/>
                    </a:ext>
                  </a:extLst>
                </a:gridCol>
              </a:tblGrid>
              <a:tr h="30970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관련 연구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지표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측정요소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5999042"/>
                  </a:ext>
                </a:extLst>
              </a:tr>
              <a:tr h="309702">
                <a:tc>
                  <a:txBody>
                    <a:bodyPr/>
                    <a:lstStyle/>
                    <a:p>
                      <a:r>
                        <a:rPr lang="en-US" sz="1400" b="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Iqbal et al.(2020)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수입의존도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err="1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순수입량</a:t>
                      </a:r>
                      <a:r>
                        <a:rPr lang="en-US" altLang="ko-KR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/</a:t>
                      </a:r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국내 사용량</a:t>
                      </a:r>
                      <a:r>
                        <a:rPr lang="en-US" altLang="ko-KR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소비량</a:t>
                      </a:r>
                      <a:r>
                        <a:rPr lang="en-US" altLang="ko-KR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  <a:endParaRPr lang="ko-KR" altLang="en-US" sz="14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6644952"/>
                  </a:ext>
                </a:extLst>
              </a:tr>
              <a:tr h="309702">
                <a:tc>
                  <a:txBody>
                    <a:bodyPr/>
                    <a:lstStyle/>
                    <a:p>
                      <a:r>
                        <a:rPr lang="en-US" sz="1400" b="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Yang et al.(2014)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err="1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비축량</a:t>
                      </a:r>
                      <a:endParaRPr lang="ko-KR" altLang="en-US" sz="1400" b="1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자재 </a:t>
                      </a:r>
                      <a:r>
                        <a:rPr lang="ko-KR" altLang="en-US" sz="1400" dirty="0" err="1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비축분</a:t>
                      </a:r>
                      <a:endParaRPr lang="ko-KR" altLang="en-US" sz="14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4693564"/>
                  </a:ext>
                </a:extLst>
              </a:tr>
              <a:tr h="309702">
                <a:tc>
                  <a:txBody>
                    <a:bodyPr/>
                    <a:lstStyle/>
                    <a:p>
                      <a:r>
                        <a:rPr lang="en-US" sz="1400" b="0" kern="1200" dirty="0" err="1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Achzet</a:t>
                      </a:r>
                      <a:r>
                        <a:rPr lang="en-US" sz="1400" b="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 &amp; </a:t>
                      </a:r>
                      <a:r>
                        <a:rPr lang="en-US" sz="1400" b="0" kern="1200" dirty="0" err="1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Helbig</a:t>
                      </a:r>
                      <a:r>
                        <a:rPr lang="en-US" sz="1400" b="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(2013)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생산능력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국내 최대 생산량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3550703"/>
                  </a:ext>
                </a:extLst>
              </a:tr>
              <a:tr h="309702">
                <a:tc>
                  <a:txBody>
                    <a:bodyPr/>
                    <a:lstStyle/>
                    <a:p>
                      <a:r>
                        <a:rPr lang="en-US" sz="1400" b="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Gupta(2008)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시장 집중도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수입다각화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1744050"/>
                  </a:ext>
                </a:extLst>
              </a:tr>
              <a:tr h="309702">
                <a:tc>
                  <a:txBody>
                    <a:bodyPr/>
                    <a:lstStyle/>
                    <a:p>
                      <a:r>
                        <a:rPr lang="en-US" sz="1400" b="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Kong et al.(2019)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운송위험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수출국</a:t>
                      </a:r>
                      <a:r>
                        <a:rPr lang="en-US" altLang="ko-KR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~</a:t>
                      </a:r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수입국 간의 운송거리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5724046"/>
                  </a:ext>
                </a:extLst>
              </a:tr>
              <a:tr h="309702">
                <a:tc>
                  <a:txBody>
                    <a:bodyPr/>
                    <a:lstStyle/>
                    <a:p>
                      <a:r>
                        <a:rPr lang="en-US" sz="1400" b="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Van </a:t>
                      </a:r>
                      <a:r>
                        <a:rPr lang="en-US" sz="1400" b="0" kern="1200" dirty="0" err="1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Moerkerk</a:t>
                      </a:r>
                      <a:r>
                        <a:rPr lang="en-US" sz="1400" b="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 &amp; </a:t>
                      </a:r>
                      <a:r>
                        <a:rPr lang="en-US" sz="1400" b="0" kern="1200" dirty="0" err="1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Crijns-Graus</a:t>
                      </a:r>
                      <a:r>
                        <a:rPr lang="en-US" sz="1400" b="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(2016)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공급 통제력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세계 시장에서 특정국의 점유율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8116664"/>
                  </a:ext>
                </a:extLst>
              </a:tr>
              <a:tr h="400338">
                <a:tc>
                  <a:txBody>
                    <a:bodyPr/>
                    <a:lstStyle/>
                    <a:p>
                      <a:r>
                        <a:rPr lang="en-US" sz="1400" b="0" kern="1200" dirty="0" err="1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Kashcheeva</a:t>
                      </a:r>
                      <a:r>
                        <a:rPr lang="en-US" sz="1400" b="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 &amp; </a:t>
                      </a:r>
                      <a:r>
                        <a:rPr lang="en-US" sz="1400" b="0" kern="1200" dirty="0" err="1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Tsui</a:t>
                      </a:r>
                      <a:r>
                        <a:rPr lang="en-US" sz="1400" b="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(2015)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정치적 관계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수출국</a:t>
                      </a:r>
                      <a:r>
                        <a:rPr lang="en-US" altLang="ko-KR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</a:t>
                      </a:r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수입국 간의 정치적 친밀도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6498965"/>
                  </a:ext>
                </a:extLst>
              </a:tr>
              <a:tr h="309702">
                <a:tc>
                  <a:txBody>
                    <a:bodyPr/>
                    <a:lstStyle/>
                    <a:p>
                      <a:r>
                        <a:rPr lang="en-US" sz="1400" b="0" kern="1200" dirty="0" err="1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Koyamparambath</a:t>
                      </a:r>
                      <a:r>
                        <a:rPr lang="en-US" sz="1400" b="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 et al.(2022)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국가 위험도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공급국의 국가 위험도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41958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7160128"/>
      </p:ext>
    </p:extLst>
  </p:cSld>
  <p:clrMapOvr>
    <a:masterClrMapping/>
  </p:clrMapOvr>
  <p:transition advTm="46266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>
            <a:extLst>
              <a:ext uri="{FF2B5EF4-FFF2-40B4-BE49-F238E27FC236}">
                <a16:creationId xmlns:a16="http://schemas.microsoft.com/office/drawing/2014/main" id="{9479FB7F-87B1-10BB-4E1B-09DC5736330C}"/>
              </a:ext>
            </a:extLst>
          </p:cNvPr>
          <p:cNvSpPr/>
          <p:nvPr/>
        </p:nvSpPr>
        <p:spPr bwMode="auto">
          <a:xfrm>
            <a:off x="1259632" y="5085184"/>
            <a:ext cx="7488832" cy="108012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3600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285750" marR="0" indent="-285750" defTabSz="914400" rtl="0" eaLnBrk="1" fontAlgn="base" latinLnBrk="1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1" lang="ko-KR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선행연구 고찰 결과</a:t>
            </a:r>
            <a:r>
              <a:rPr kumimoji="1" lang="en-US" altLang="ko-K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제약</a:t>
            </a:r>
            <a:r>
              <a:rPr lang="en-US" altLang="ko-KR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개선요소</a:t>
            </a:r>
            <a:r>
              <a:rPr lang="en-US" altLang="ko-KR" sz="1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) </a:t>
            </a:r>
          </a:p>
          <a:p>
            <a:pPr marL="285750" marR="0" indent="-285750" defTabSz="914400" rtl="0" eaLnBrk="1" fontAlgn="base" latinLnBrk="1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1" lang="en-US" altLang="ko-K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kumimoji="1" lang="ko-KR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부족한 점</a:t>
            </a:r>
            <a:r>
              <a:rPr kumimoji="1" lang="en-US" altLang="ko-KR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kumimoji="1" lang="ko-KR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F42D5877-245F-615B-BCF6-22F65B4757F4}"/>
              </a:ext>
            </a:extLst>
          </p:cNvPr>
          <p:cNvSpPr/>
          <p:nvPr/>
        </p:nvSpPr>
        <p:spPr bwMode="auto">
          <a:xfrm>
            <a:off x="467544" y="5085184"/>
            <a:ext cx="720080" cy="95448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요약</a:t>
            </a:r>
            <a:r>
              <a:rPr kumimoji="1" lang="en-US" altLang="ko-KR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</a:p>
          <a:p>
            <a:pPr marL="0" marR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정리</a:t>
            </a:r>
          </a:p>
        </p:txBody>
      </p:sp>
      <p:graphicFrame>
        <p:nvGraphicFramePr>
          <p:cNvPr id="4" name="표 4">
            <a:extLst>
              <a:ext uri="{FF2B5EF4-FFF2-40B4-BE49-F238E27FC236}">
                <a16:creationId xmlns:a16="http://schemas.microsoft.com/office/drawing/2014/main" id="{55620A13-E4A1-45BF-657E-F62FBFE782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2128468"/>
              </p:ext>
            </p:extLst>
          </p:nvPr>
        </p:nvGraphicFramePr>
        <p:xfrm>
          <a:off x="251521" y="908720"/>
          <a:ext cx="8639422" cy="38405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2753">
                  <a:extLst>
                    <a:ext uri="{9D8B030D-6E8A-4147-A177-3AD203B41FA5}">
                      <a16:colId xmlns:a16="http://schemas.microsoft.com/office/drawing/2014/main" val="3520879550"/>
                    </a:ext>
                  </a:extLst>
                </a:gridCol>
                <a:gridCol w="2776957">
                  <a:extLst>
                    <a:ext uri="{9D8B030D-6E8A-4147-A177-3AD203B41FA5}">
                      <a16:colId xmlns:a16="http://schemas.microsoft.com/office/drawing/2014/main" val="1466321677"/>
                    </a:ext>
                  </a:extLst>
                </a:gridCol>
                <a:gridCol w="2159856">
                  <a:extLst>
                    <a:ext uri="{9D8B030D-6E8A-4147-A177-3AD203B41FA5}">
                      <a16:colId xmlns:a16="http://schemas.microsoft.com/office/drawing/2014/main" val="4108700975"/>
                    </a:ext>
                  </a:extLst>
                </a:gridCol>
                <a:gridCol w="2159856">
                  <a:extLst>
                    <a:ext uri="{9D8B030D-6E8A-4147-A177-3AD203B41FA5}">
                      <a16:colId xmlns:a16="http://schemas.microsoft.com/office/drawing/2014/main" val="1549787941"/>
                    </a:ext>
                  </a:extLst>
                </a:gridCol>
              </a:tblGrid>
              <a:tr h="38773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관련 연구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연구 목적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분석 대상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분석 방법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8956228"/>
                  </a:ext>
                </a:extLst>
              </a:tr>
              <a:tr h="76485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손원석</a:t>
                      </a:r>
                      <a:r>
                        <a:rPr lang="en-US" altLang="ko-KR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/</a:t>
                      </a:r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김정수</a:t>
                      </a:r>
                      <a:r>
                        <a:rPr lang="en-US" altLang="ko-KR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(2022)</a:t>
                      </a:r>
                      <a:endParaRPr lang="ko-KR" altLang="en-US" sz="14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방산 원자재의 공급망 구조 위험도</a:t>
                      </a:r>
                      <a:r>
                        <a:rPr lang="en-US" altLang="ko-KR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시장 집중도</a:t>
                      </a:r>
                      <a:r>
                        <a:rPr lang="en-US" altLang="ko-KR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국가 위험도</a:t>
                      </a:r>
                      <a:r>
                        <a:rPr lang="en-US" altLang="ko-KR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정치적 관계</a:t>
                      </a:r>
                      <a:r>
                        <a:rPr lang="en-US" altLang="ko-KR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평가 지표 개발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방산 수입 현황 데이터</a:t>
                      </a:r>
                      <a:r>
                        <a:rPr lang="en-US" altLang="ko-KR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(2011~2020)</a:t>
                      </a:r>
                      <a:endParaRPr lang="ko-KR" altLang="en-US" sz="14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공급망 구조 위험도 관련 선행연구의 평가 지표 활용</a:t>
                      </a:r>
                      <a:r>
                        <a:rPr lang="en-US" altLang="ko-KR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/</a:t>
                      </a:r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적용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441626"/>
                  </a:ext>
                </a:extLst>
              </a:tr>
              <a:tr h="76485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권재국</a:t>
                      </a:r>
                      <a:r>
                        <a:rPr lang="en-US" altLang="ko-KR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400" dirty="0" err="1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정석재</a:t>
                      </a:r>
                      <a:r>
                        <a:rPr lang="en-US" altLang="ko-KR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(2022)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현행 국산화 평가방안의 개선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현행 국산화율 산정 시 고려요소</a:t>
                      </a:r>
                      <a:r>
                        <a:rPr lang="en-US" altLang="ko-KR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산정범위</a:t>
                      </a:r>
                      <a:r>
                        <a:rPr lang="en-US" altLang="ko-KR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평가결과의 영향 범위</a:t>
                      </a:r>
                      <a:r>
                        <a:rPr lang="en-US" altLang="ko-KR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  <a:endParaRPr lang="ko-KR" altLang="en-US" sz="14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err="1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델파이</a:t>
                      </a:r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조사 및 심층인터뷰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2600256"/>
                  </a:ext>
                </a:extLst>
              </a:tr>
              <a:tr h="76485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김형호</a:t>
                      </a:r>
                      <a:r>
                        <a:rPr lang="en-US" altLang="ko-KR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400" dirty="0" err="1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김장엽</a:t>
                      </a:r>
                      <a:r>
                        <a:rPr lang="en-US" altLang="ko-KR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(2022)</a:t>
                      </a:r>
                      <a:endParaRPr lang="ko-KR" altLang="en-US" sz="14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정책결정자</a:t>
                      </a:r>
                      <a:r>
                        <a:rPr lang="en-US" altLang="ko-KR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정책실무자</a:t>
                      </a:r>
                      <a:r>
                        <a:rPr lang="en-US" altLang="ko-KR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와 정책수혜자</a:t>
                      </a:r>
                      <a:r>
                        <a:rPr lang="en-US" altLang="ko-KR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지역주민</a:t>
                      </a:r>
                      <a:r>
                        <a:rPr lang="en-US" altLang="ko-KR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국민</a:t>
                      </a:r>
                      <a:r>
                        <a:rPr lang="en-US" altLang="ko-KR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 </a:t>
                      </a:r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간의 관심사 변화 분석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정부 보도자료</a:t>
                      </a:r>
                      <a:r>
                        <a:rPr lang="en-US" altLang="ko-KR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신문기사 분석</a:t>
                      </a:r>
                      <a:r>
                        <a:rPr lang="en-US" altLang="ko-KR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용산 기지반환</a:t>
                      </a:r>
                      <a:r>
                        <a:rPr lang="en-US" altLang="ko-KR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  <a:endParaRPr lang="ko-KR" altLang="en-US" sz="14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err="1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BigKinds</a:t>
                      </a:r>
                      <a:r>
                        <a:rPr lang="en-US" altLang="ko-KR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신문기사의 </a:t>
                      </a:r>
                      <a:r>
                        <a:rPr lang="ko-KR" altLang="en-US" sz="1400" dirty="0" err="1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텍스트마이닝</a:t>
                      </a:r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및 </a:t>
                      </a:r>
                      <a:r>
                        <a:rPr lang="en-US" altLang="ko-KR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LDA </a:t>
                      </a:r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기반의 토픽 모델링 분석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8890128"/>
                  </a:ext>
                </a:extLst>
              </a:tr>
              <a:tr h="990121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정수호</a:t>
                      </a:r>
                      <a:r>
                        <a:rPr lang="en-US" altLang="ko-KR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400" dirty="0" err="1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심상렬</a:t>
                      </a:r>
                      <a:r>
                        <a:rPr lang="en-US" altLang="ko-KR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(2022)</a:t>
                      </a:r>
                      <a:endParaRPr lang="ko-KR" altLang="en-US" sz="14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방위산업 통합사업관리 시스템의 활성화 방안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통합사업관리시스템 사용 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사용의도의 선행영향 요인</a:t>
                      </a:r>
                      <a:r>
                        <a:rPr lang="en-US" altLang="ko-KR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노력기대</a:t>
                      </a:r>
                      <a:r>
                        <a:rPr lang="en-US" altLang="ko-KR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업무스트레스</a:t>
                      </a:r>
                      <a:r>
                        <a:rPr lang="en-US" altLang="ko-KR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</a:t>
                      </a:r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지식공유 분위기</a:t>
                      </a:r>
                      <a:r>
                        <a:rPr lang="en-US" altLang="ko-KR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 </a:t>
                      </a:r>
                      <a:r>
                        <a:rPr lang="ko-KR" altLang="en-US" sz="14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도출 및 구조방정식 모형 검증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5129884"/>
                  </a:ext>
                </a:extLst>
              </a:tr>
            </a:tbl>
          </a:graphicData>
        </a:graphic>
      </p:graphicFrame>
      <p:sp>
        <p:nvSpPr>
          <p:cNvPr id="7" name="Rectangle 2">
            <a:extLst>
              <a:ext uri="{FF2B5EF4-FFF2-40B4-BE49-F238E27FC236}">
                <a16:creationId xmlns:a16="http://schemas.microsoft.com/office/drawing/2014/main" id="{2483EC7B-A394-4DA1-40EE-0724627CEC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528" y="205556"/>
            <a:ext cx="8207375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+mj-lt"/>
                <a:ea typeface="+mj-ea"/>
                <a:cs typeface="HY헤드라인M" panose="020F0502020204030204" pitchFamily="34" charset="0"/>
              </a:defRPr>
            </a:lvl1pPr>
            <a:lvl2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2pPr>
            <a:lvl3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3pPr>
            <a:lvl4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4pPr>
            <a:lvl5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5pPr>
            <a:lvl6pPr marL="4572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6pPr>
            <a:lvl7pPr marL="9144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7pPr>
            <a:lvl8pPr marL="13716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8pPr>
            <a:lvl9pPr marL="18288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9pPr>
          </a:lstStyle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</a:rPr>
              <a:t>2-1) </a:t>
            </a:r>
            <a:r>
              <a:rPr kumimoji="1" lang="ko-KR" alt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</a:rPr>
              <a:t>이론적 고찰</a:t>
            </a:r>
            <a:r>
              <a:rPr kumimoji="1" lang="en-US" altLang="ko-KR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kumimoji="1" lang="ko-KR" alt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</a:rPr>
              <a:t>선행연구</a:t>
            </a:r>
            <a:r>
              <a:rPr kumimoji="1" lang="en-US" altLang="ko-KR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3EEFBF98-1143-16CE-4203-62198AE411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2200" y="205556"/>
            <a:ext cx="2518743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+mj-lt"/>
                <a:ea typeface="+mj-ea"/>
                <a:cs typeface="HY헤드라인M" panose="020F0502020204030204" pitchFamily="34" charset="0"/>
              </a:defRPr>
            </a:lvl1pPr>
            <a:lvl2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2pPr>
            <a:lvl3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3pPr>
            <a:lvl4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4pPr>
            <a:lvl5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5pPr>
            <a:lvl6pPr marL="4572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6pPr>
            <a:lvl7pPr marL="9144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7pPr>
            <a:lvl8pPr marL="13716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8pPr>
            <a:lvl9pPr marL="18288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9pPr>
          </a:lstStyle>
          <a:p>
            <a:pPr marL="0" marR="0" lvl="0" indent="0" algn="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</a:rPr>
              <a:t>2. </a:t>
            </a:r>
            <a:r>
              <a:rPr kumimoji="1" lang="ko-KR" alt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</a:rPr>
              <a:t>본론</a:t>
            </a:r>
            <a:endParaRPr kumimoji="1" lang="en-US" altLang="ko-KR" sz="1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E517BC3-E4F1-C33C-501F-C6A17AB7D6CA}"/>
              </a:ext>
            </a:extLst>
          </p:cNvPr>
          <p:cNvSpPr txBox="1"/>
          <p:nvPr/>
        </p:nvSpPr>
        <p:spPr>
          <a:xfrm rot="20814323">
            <a:off x="2059839" y="2726699"/>
            <a:ext cx="5423621" cy="553998"/>
          </a:xfrm>
          <a:prstGeom prst="rect">
            <a:avLst/>
          </a:prstGeom>
          <a:solidFill>
            <a:schemeClr val="tx2">
              <a:alpha val="58000"/>
            </a:schemeClr>
          </a:solidFill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3000" b="1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참고</a:t>
            </a:r>
            <a:r>
              <a:rPr lang="en-US" altLang="ko-KR" sz="3000" b="1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3000" b="1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양식 </a:t>
            </a:r>
            <a:r>
              <a:rPr lang="en-US" altLang="ko-KR" sz="3000" b="1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3000" b="1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필요 시 활용</a:t>
            </a:r>
            <a:r>
              <a:rPr lang="en-US" altLang="ko-KR" sz="3000" b="1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kumimoji="1" lang="ko-KR" altLang="en-US" sz="3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8785927"/>
      </p:ext>
    </p:extLst>
  </p:cSld>
  <p:clrMapOvr>
    <a:masterClrMapping/>
  </p:clrMapOvr>
  <p:transition advTm="46266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id="{9F0F8CAA-6AF6-C704-F56E-60BC8C43E7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528" y="205556"/>
            <a:ext cx="8207375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+mj-lt"/>
                <a:ea typeface="+mj-ea"/>
                <a:cs typeface="HY헤드라인M" panose="020F0502020204030204" pitchFamily="34" charset="0"/>
              </a:defRPr>
            </a:lvl1pPr>
            <a:lvl2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2pPr>
            <a:lvl3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3pPr>
            <a:lvl4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4pPr>
            <a:lvl5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5pPr>
            <a:lvl6pPr marL="4572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6pPr>
            <a:lvl7pPr marL="9144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7pPr>
            <a:lvl8pPr marL="13716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8pPr>
            <a:lvl9pPr marL="18288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9pPr>
          </a:lstStyle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</a:rPr>
              <a:t>2-1) </a:t>
            </a:r>
            <a:r>
              <a:rPr kumimoji="1" lang="ko-KR" alt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</a:rPr>
              <a:t>이론적 고찰</a:t>
            </a:r>
            <a:r>
              <a:rPr kumimoji="1" lang="en-US" altLang="ko-KR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kumimoji="1" lang="ko-KR" alt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</a:rPr>
              <a:t>선행연구</a:t>
            </a:r>
            <a:r>
              <a:rPr kumimoji="1" lang="en-US" altLang="ko-KR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A3F330C4-16A5-80A2-B838-A17199BBD0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2200" y="205556"/>
            <a:ext cx="2518743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+mj-lt"/>
                <a:ea typeface="+mj-ea"/>
                <a:cs typeface="HY헤드라인M" panose="020F0502020204030204" pitchFamily="34" charset="0"/>
              </a:defRPr>
            </a:lvl1pPr>
            <a:lvl2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2pPr>
            <a:lvl3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3pPr>
            <a:lvl4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4pPr>
            <a:lvl5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5pPr>
            <a:lvl6pPr marL="4572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6pPr>
            <a:lvl7pPr marL="9144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7pPr>
            <a:lvl8pPr marL="13716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8pPr>
            <a:lvl9pPr marL="18288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9pPr>
          </a:lstStyle>
          <a:p>
            <a:pPr marL="0" marR="0" lvl="0" indent="0" algn="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</a:rPr>
              <a:t>2. </a:t>
            </a:r>
            <a:r>
              <a:rPr kumimoji="1" lang="ko-KR" alt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</a:rPr>
              <a:t>본론</a:t>
            </a:r>
            <a:endParaRPr kumimoji="1" lang="en-US" altLang="ko-KR" sz="1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6" name="Rectangle 3">
            <a:extLst>
              <a:ext uri="{FF2B5EF4-FFF2-40B4-BE49-F238E27FC236}">
                <a16:creationId xmlns:a16="http://schemas.microsoft.com/office/drawing/2014/main" id="{B0DE3AE0-307E-AF81-8BA3-E0EF2A217C31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251520" y="836712"/>
            <a:ext cx="8674919" cy="5371048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50000"/>
              </a:lnSpc>
              <a:buSzPct val="95000"/>
            </a:pPr>
            <a:r>
              <a:rPr lang="ko-KR" altLang="en-US" sz="1600" dirty="0">
                <a:solidFill>
                  <a:schemeClr val="accent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방위산업 분야의 글로벌 공급망 </a:t>
            </a:r>
            <a:endParaRPr lang="en-US" altLang="ko-KR" sz="1600" dirty="0">
              <a:solidFill>
                <a:schemeClr val="accent2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lvl="1">
              <a:lnSpc>
                <a:spcPct val="150000"/>
              </a:lnSpc>
              <a:buClr>
                <a:schemeClr val="tx1"/>
              </a:buClr>
              <a:buSzPct val="95000"/>
              <a:buFont typeface="Wingdings" pitchFamily="2" charset="2"/>
              <a:buChar char="§"/>
            </a:pPr>
            <a:r>
              <a:rPr lang="ko-KR" altLang="en-US" sz="1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국가 간의 불안요인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국제적 마찰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전쟁 가능성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에 따른 수요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-</a:t>
            </a: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공급 증가</a:t>
            </a:r>
            <a:endParaRPr lang="en-US" altLang="ko-KR" sz="1600" b="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lvl="1">
              <a:lnSpc>
                <a:spcPct val="150000"/>
              </a:lnSpc>
              <a:buClr>
                <a:schemeClr val="tx1"/>
              </a:buClr>
              <a:buSzPct val="95000"/>
              <a:buFont typeface="Wingdings" pitchFamily="2" charset="2"/>
              <a:buChar char="§"/>
            </a:pP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러시아 방위산업 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우크라이나 침공으로 필수 전자 부품 수입이 중단되어 위험 수준 증가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en-US" altLang="ko-KR" sz="1600" b="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Gregova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en-US" altLang="ko-KR" sz="1600" b="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Tulyakova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, &amp; </a:t>
            </a:r>
            <a:r>
              <a:rPr lang="en-US" altLang="ko-KR" sz="1600" b="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Dengov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, 2021)</a:t>
            </a:r>
          </a:p>
          <a:p>
            <a:pPr marL="457200" lvl="1" indent="0">
              <a:lnSpc>
                <a:spcPct val="150000"/>
              </a:lnSpc>
              <a:buClr>
                <a:schemeClr val="tx1"/>
              </a:buClr>
              <a:buSzPct val="95000"/>
              <a:buNone/>
            </a:pP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  →</a:t>
            </a:r>
            <a:r>
              <a:rPr lang="en-US" altLang="ko-KR" sz="1600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1600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공급망 잠재 위험 요인 </a:t>
            </a:r>
            <a:r>
              <a:rPr lang="en-US" altLang="ko-KR" sz="1600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“</a:t>
            </a:r>
            <a:r>
              <a:rPr lang="ko-KR" altLang="en-US" sz="1600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정치적 관계</a:t>
            </a:r>
            <a:r>
              <a:rPr lang="en-US" altLang="ko-KR" sz="1600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”, “</a:t>
            </a:r>
            <a:r>
              <a:rPr lang="ko-KR" altLang="en-US" sz="1600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국가 위험도</a:t>
            </a:r>
            <a:r>
              <a:rPr lang="en-US" altLang="ko-KR" sz="1600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”</a:t>
            </a:r>
            <a:endParaRPr lang="ko-KR" altLang="en-US" sz="1600" dirty="0">
              <a:solidFill>
                <a:srgbClr val="0000F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lvl="1">
              <a:lnSpc>
                <a:spcPct val="150000"/>
              </a:lnSpc>
              <a:buClr>
                <a:schemeClr val="tx1"/>
              </a:buClr>
              <a:buSzPct val="95000"/>
              <a:buFont typeface="Wingdings" pitchFamily="2" charset="2"/>
              <a:buChar char="§"/>
            </a:pPr>
            <a:r>
              <a:rPr lang="ko-KR" altLang="en-US" sz="1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특정 원자재의 경우</a:t>
            </a:r>
            <a:r>
              <a:rPr lang="en-US" altLang="ko-KR" sz="1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특정 국가 수입에 집중 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예 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희토류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; Pavel &amp; </a:t>
            </a:r>
            <a:r>
              <a:rPr lang="en-US" altLang="ko-KR" sz="1600" b="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Tzimas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, 2016)</a:t>
            </a:r>
          </a:p>
          <a:p>
            <a:pPr marL="457200" lvl="1" indent="0">
              <a:lnSpc>
                <a:spcPct val="150000"/>
              </a:lnSpc>
              <a:buClr>
                <a:schemeClr val="tx1"/>
              </a:buClr>
              <a:buSzPct val="95000"/>
              <a:buNone/>
            </a:pP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  → 방산물자의 안정적 생산과 방산수출 촉진 측면에서 원자재 비축과 관리가 중요함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</a:p>
          <a:p>
            <a:pPr marL="457200" lvl="1" indent="0">
              <a:lnSpc>
                <a:spcPct val="150000"/>
              </a:lnSpc>
              <a:buClr>
                <a:schemeClr val="tx1"/>
              </a:buClr>
              <a:buSzPct val="95000"/>
              <a:buNone/>
            </a:pP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      (</a:t>
            </a: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방산물자용 비축원자재 관리지침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b="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방위사업청예규</a:t>
            </a: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제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728</a:t>
            </a: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호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  <a:p>
            <a:pPr marL="457200" lvl="1" indent="0">
              <a:lnSpc>
                <a:spcPct val="150000"/>
              </a:lnSpc>
              <a:buClr>
                <a:schemeClr val="tx1"/>
              </a:buClr>
              <a:buSzPct val="95000"/>
              <a:buNone/>
            </a:pP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  → </a:t>
            </a:r>
            <a:r>
              <a:rPr lang="ko-KR" altLang="en-US" sz="1600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공급망 잠재 위험 요인 </a:t>
            </a:r>
            <a:r>
              <a:rPr lang="en-US" altLang="ko-KR" sz="1600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“</a:t>
            </a:r>
            <a:r>
              <a:rPr lang="ko-KR" altLang="en-US" sz="1600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시장 집중도</a:t>
            </a:r>
            <a:r>
              <a:rPr lang="en-US" altLang="ko-KR" sz="1600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” </a:t>
            </a:r>
          </a:p>
        </p:txBody>
      </p:sp>
      <p:sp>
        <p:nvSpPr>
          <p:cNvPr id="9" name="Rectangle 1029">
            <a:extLst>
              <a:ext uri="{FF2B5EF4-FFF2-40B4-BE49-F238E27FC236}">
                <a16:creationId xmlns:a16="http://schemas.microsoft.com/office/drawing/2014/main" id="{59EAAB6E-FBDE-045C-29F6-47932A42B5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584" y="4869160"/>
            <a:ext cx="7560840" cy="1152128"/>
          </a:xfrm>
          <a:prstGeom prst="rect">
            <a:avLst/>
          </a:prstGeom>
          <a:solidFill>
            <a:srgbClr val="009999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25400" dir="2700000" algn="tl" rotWithShape="0">
              <a:prstClr val="black"/>
            </a:outerShdw>
          </a:effectLst>
        </p:spPr>
        <p:txBody>
          <a:bodyPr wrap="none" lIns="72000" tIns="54000" rIns="72000" bIns="5400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Malgun Gothic Semilight" panose="020B0502040204020203" pitchFamily="50" charset="-127"/>
              </a:rPr>
              <a:t>원자재 공급 사슬 위험 수준을 평가의 결과 신뢰성 높이기 위해</a:t>
            </a:r>
            <a:endParaRPr kumimoji="0" lang="en-US" altLang="ko-KR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Malgun Gothic Semilight" panose="020B0502040204020203" pitchFamily="50" charset="-127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b="1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  <a:cs typeface="Malgun Gothic Semilight" panose="020B0502040204020203" pitchFamily="50" charset="-127"/>
              </a:rPr>
              <a:t>“</a:t>
            </a:r>
            <a:r>
              <a:rPr kumimoji="0" lang="ko-KR" altLang="en-US" b="1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  <a:cs typeface="Malgun Gothic Semilight" panose="020B0502040204020203" pitchFamily="50" charset="-127"/>
              </a:rPr>
              <a:t>다양한 선행연구에서 검증된 지표를 사용해야 함</a:t>
            </a:r>
            <a:r>
              <a:rPr kumimoji="0" lang="en-US" altLang="ko-KR" b="1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  <a:cs typeface="Malgun Gothic Semilight" panose="020B0502040204020203" pitchFamily="50" charset="-127"/>
              </a:rPr>
              <a:t>” (</a:t>
            </a:r>
            <a:r>
              <a:rPr kumimoji="0" lang="en-US" altLang="ko-KR" b="1" kern="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  <a:cs typeface="Malgun Gothic Semilight" panose="020B0502040204020203" pitchFamily="50" charset="-127"/>
              </a:rPr>
              <a:t>Achzet</a:t>
            </a:r>
            <a:r>
              <a:rPr kumimoji="0" lang="en-US" altLang="ko-KR" b="1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  <a:cs typeface="Malgun Gothic Semilight" panose="020B0502040204020203" pitchFamily="50" charset="-127"/>
              </a:rPr>
              <a:t> &amp; </a:t>
            </a:r>
            <a:r>
              <a:rPr kumimoji="0" lang="en-US" altLang="ko-KR" b="1" kern="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  <a:cs typeface="Malgun Gothic Semilight" panose="020B0502040204020203" pitchFamily="50" charset="-127"/>
              </a:rPr>
              <a:t>Helbig</a:t>
            </a:r>
            <a:r>
              <a:rPr kumimoji="0" lang="en-US" altLang="ko-KR" b="1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  <a:cs typeface="Malgun Gothic Semilight" panose="020B0502040204020203" pitchFamily="50" charset="-127"/>
              </a:rPr>
              <a:t>(2013)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Malgun Gothic Semilight" panose="020B0502040204020203" pitchFamily="50" charset="-127"/>
              </a:rPr>
              <a:t>→ </a:t>
            </a:r>
            <a:r>
              <a:rPr kumimoji="0" lang="ko-KR" altLang="en-US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Malgun Gothic Semilight" panose="020B0502040204020203" pitchFamily="50" charset="-127"/>
              </a:rPr>
              <a:t>본 연구는</a:t>
            </a:r>
            <a:r>
              <a:rPr kumimoji="0" lang="en-US" altLang="ko-KR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Malgun Gothic Semilight" panose="020B0502040204020203" pitchFamily="50" charset="-127"/>
              </a:rPr>
              <a:t> </a:t>
            </a:r>
            <a:r>
              <a:rPr kumimoji="0" lang="ko-KR" altLang="en-US" b="1" i="0" u="sng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Malgun Gothic Semilight" panose="020B0502040204020203" pitchFamily="50" charset="-127"/>
              </a:rPr>
              <a:t>정치적 관계</a:t>
            </a:r>
            <a:r>
              <a:rPr kumimoji="0" lang="en-US" altLang="ko-KR" b="1" i="0" u="sng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Malgun Gothic Semilight" panose="020B0502040204020203" pitchFamily="50" charset="-127"/>
              </a:rPr>
              <a:t>, </a:t>
            </a:r>
            <a:r>
              <a:rPr kumimoji="0" lang="ko-KR" altLang="en-US" b="1" i="0" u="sng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Malgun Gothic Semilight" panose="020B0502040204020203" pitchFamily="50" charset="-127"/>
              </a:rPr>
              <a:t>국가 위험도</a:t>
            </a:r>
            <a:r>
              <a:rPr kumimoji="0" lang="en-US" altLang="ko-KR" b="1" i="0" u="sng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Malgun Gothic Semilight" panose="020B0502040204020203" pitchFamily="50" charset="-127"/>
              </a:rPr>
              <a:t>, </a:t>
            </a:r>
            <a:r>
              <a:rPr kumimoji="0" lang="ko-KR" altLang="en-US" b="1" i="0" u="sng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Malgun Gothic Semilight" panose="020B0502040204020203" pitchFamily="50" charset="-127"/>
              </a:rPr>
              <a:t>시장 집중도 요인을 통합하여 분석</a:t>
            </a:r>
            <a:endParaRPr kumimoji="0" lang="en-US" altLang="ko-KR" b="1" i="0" u="sng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Malgun Gothic Semilight" panose="020B0502040204020203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99724539"/>
      </p:ext>
    </p:extLst>
  </p:cSld>
  <p:clrMapOvr>
    <a:masterClrMapping/>
  </p:clrMapOvr>
  <p:transition advTm="46266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id="{9F0F8CAA-6AF6-C704-F56E-60BC8C43E7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528" y="205556"/>
            <a:ext cx="8207375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+mj-lt"/>
                <a:ea typeface="+mj-ea"/>
                <a:cs typeface="HY헤드라인M" panose="020F0502020204030204" pitchFamily="34" charset="0"/>
              </a:defRPr>
            </a:lvl1pPr>
            <a:lvl2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2pPr>
            <a:lvl3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3pPr>
            <a:lvl4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4pPr>
            <a:lvl5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5pPr>
            <a:lvl6pPr marL="4572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6pPr>
            <a:lvl7pPr marL="9144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7pPr>
            <a:lvl8pPr marL="13716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8pPr>
            <a:lvl9pPr marL="18288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9pPr>
          </a:lstStyle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</a:rPr>
              <a:t>2-1) </a:t>
            </a:r>
            <a:r>
              <a:rPr kumimoji="1" lang="ko-KR" alt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</a:rPr>
              <a:t>이론적 고찰</a:t>
            </a:r>
            <a:r>
              <a:rPr kumimoji="1" lang="en-US" altLang="ko-KR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kumimoji="1" lang="ko-KR" alt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</a:rPr>
              <a:t>선행연구</a:t>
            </a:r>
            <a:r>
              <a:rPr kumimoji="1" lang="en-US" altLang="ko-KR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A3F330C4-16A5-80A2-B838-A17199BBD0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2200" y="205556"/>
            <a:ext cx="2518743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+mj-lt"/>
                <a:ea typeface="+mj-ea"/>
                <a:cs typeface="HY헤드라인M" panose="020F0502020204030204" pitchFamily="34" charset="0"/>
              </a:defRPr>
            </a:lvl1pPr>
            <a:lvl2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2pPr>
            <a:lvl3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3pPr>
            <a:lvl4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4pPr>
            <a:lvl5pPr algn="ctr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  <a:cs typeface="HY헤드라인M" panose="020F0502020204030204" pitchFamily="34" charset="0"/>
              </a:defRPr>
            </a:lvl5pPr>
            <a:lvl6pPr marL="4572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6pPr>
            <a:lvl7pPr marL="9144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7pPr>
            <a:lvl8pPr marL="13716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8pPr>
            <a:lvl9pPr marL="1828800" algn="ctr" rtl="0" fontAlgn="base" latinLnBrk="1">
              <a:spcBef>
                <a:spcPct val="0"/>
              </a:spcBef>
              <a:spcAft>
                <a:spcPct val="0"/>
              </a:spcAft>
              <a:defRPr kumimoji="1" sz="3200" b="1">
                <a:solidFill>
                  <a:srgbClr val="0000FF"/>
                </a:solidFill>
                <a:latin typeface="HY헤드라인M" pitchFamily="18" charset="-127"/>
                <a:ea typeface="HY헤드라인M" pitchFamily="18" charset="-127"/>
              </a:defRPr>
            </a:lvl9pPr>
          </a:lstStyle>
          <a:p>
            <a:pPr marL="0" marR="0" lvl="0" indent="0" algn="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</a:rPr>
              <a:t>2. </a:t>
            </a:r>
            <a:r>
              <a:rPr kumimoji="1" lang="ko-KR" alt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</a:rPr>
              <a:t>본론</a:t>
            </a:r>
            <a:endParaRPr kumimoji="1" lang="en-US" altLang="ko-KR" sz="1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6" name="Rectangle 3">
            <a:extLst>
              <a:ext uri="{FF2B5EF4-FFF2-40B4-BE49-F238E27FC236}">
                <a16:creationId xmlns:a16="http://schemas.microsoft.com/office/drawing/2014/main" id="{B0DE3AE0-307E-AF81-8BA3-E0EF2A217C31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251520" y="836712"/>
            <a:ext cx="8674919" cy="5371048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50000"/>
              </a:lnSpc>
              <a:buSzPct val="95000"/>
            </a:pPr>
            <a:r>
              <a:rPr lang="ko-KR" altLang="en-US" sz="1600" dirty="0">
                <a:solidFill>
                  <a:schemeClr val="accent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연구논문 외에 관련 자료 탐색</a:t>
            </a:r>
            <a:r>
              <a:rPr lang="en-US" altLang="ko-KR" sz="1600" dirty="0">
                <a:solidFill>
                  <a:schemeClr val="accent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1600" dirty="0">
                <a:solidFill>
                  <a:schemeClr val="accent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정리                  </a:t>
            </a:r>
            <a:r>
              <a:rPr lang="en-US" altLang="ko-KR" sz="160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“</a:t>
            </a:r>
            <a:r>
              <a:rPr lang="ko-KR" altLang="en-US" sz="160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필요 시 법령</a:t>
            </a:r>
            <a:r>
              <a:rPr lang="en-US" altLang="ko-KR" sz="160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규정</a:t>
            </a:r>
            <a:r>
              <a:rPr lang="en-US" altLang="ko-KR" sz="160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연구보고서 등</a:t>
            </a:r>
            <a:r>
              <a:rPr lang="en-US" altLang="ko-KR" sz="160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”</a:t>
            </a:r>
            <a:endParaRPr lang="en-US" altLang="ko-KR" sz="1600" dirty="0">
              <a:solidFill>
                <a:schemeClr val="accent2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lvl="1">
              <a:lnSpc>
                <a:spcPct val="150000"/>
              </a:lnSpc>
              <a:buClr>
                <a:schemeClr val="tx1"/>
              </a:buClr>
              <a:buSzPct val="95000"/>
              <a:buFont typeface="Wingdings" pitchFamily="2" charset="2"/>
              <a:buChar char="§"/>
            </a:pP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방산물자용 비축원자재 관리지침 제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5</a:t>
            </a: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조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비축용 원자재 선정기준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  <a:p>
            <a:pPr marL="457200" lvl="1" indent="0">
              <a:lnSpc>
                <a:spcPct val="150000"/>
              </a:lnSpc>
              <a:buClr>
                <a:schemeClr val="tx1"/>
              </a:buClr>
              <a:buSzPct val="95000"/>
              <a:buNone/>
            </a:pP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 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- </a:t>
            </a: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수입 의존 품목이 수입기간이 장기간 소요되는 품목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다품종 소량으로 국산화 </a:t>
            </a:r>
            <a:endParaRPr lang="en-US" altLang="ko-KR" sz="1600" b="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457200" lvl="1" indent="0">
              <a:lnSpc>
                <a:spcPct val="150000"/>
              </a:lnSpc>
              <a:buClr>
                <a:schemeClr val="tx1"/>
              </a:buClr>
              <a:buSzPct val="95000"/>
              <a:buNone/>
            </a:pP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   </a:t>
            </a: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추진의 경제성이 없는 품목 등</a:t>
            </a:r>
            <a:endParaRPr lang="en-US" altLang="ko-KR" sz="1600" b="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457200" lvl="1" indent="0">
              <a:lnSpc>
                <a:spcPct val="150000"/>
              </a:lnSpc>
              <a:buClr>
                <a:schemeClr val="tx1"/>
              </a:buClr>
              <a:buSzPct val="95000"/>
              <a:buNone/>
            </a:pP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 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-</a:t>
            </a: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단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비축 원자재 품목</a:t>
            </a:r>
            <a:r>
              <a:rPr lang="en-US" altLang="ko-KR" sz="1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수량 등을 고려하기 위해 </a:t>
            </a:r>
            <a:r>
              <a:rPr lang="en-US" altLang="ko-KR" sz="1600" dirty="0">
                <a:solidFill>
                  <a:schemeClr val="accent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“</a:t>
            </a:r>
            <a:r>
              <a:rPr lang="ko-KR" altLang="en-US" sz="1600" dirty="0">
                <a:solidFill>
                  <a:schemeClr val="accent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원자재 공급망의 위험 수준</a:t>
            </a:r>
            <a:r>
              <a:rPr lang="en-US" altLang="ko-KR" sz="1600" dirty="0">
                <a:solidFill>
                  <a:schemeClr val="accent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” </a:t>
            </a:r>
          </a:p>
          <a:p>
            <a:pPr marL="457200" lvl="1" indent="0">
              <a:lnSpc>
                <a:spcPct val="150000"/>
              </a:lnSpc>
              <a:buClr>
                <a:schemeClr val="tx1"/>
              </a:buClr>
              <a:buSzPct val="95000"/>
              <a:buNone/>
            </a:pPr>
            <a:r>
              <a:rPr lang="en-US" altLang="ko-KR" sz="1600" dirty="0">
                <a:solidFill>
                  <a:schemeClr val="accent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   </a:t>
            </a:r>
            <a:r>
              <a:rPr lang="ko-KR" altLang="en-US" sz="1600" dirty="0">
                <a:solidFill>
                  <a:schemeClr val="accent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파악하여 사전에 대비하고 대응할 필요가 있음</a:t>
            </a:r>
            <a:r>
              <a:rPr lang="en-US" altLang="ko-KR" sz="1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1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본 연구의 목적</a:t>
            </a:r>
            <a:r>
              <a:rPr lang="en-US" altLang="ko-KR" sz="1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sz="16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lvl="1">
              <a:lnSpc>
                <a:spcPct val="150000"/>
              </a:lnSpc>
              <a:buClr>
                <a:schemeClr val="tx1"/>
              </a:buClr>
              <a:buSzPct val="95000"/>
              <a:buFont typeface="Wingdings" pitchFamily="2" charset="2"/>
              <a:buChar char="§"/>
            </a:pP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방산물자 원자재 비축제도 성과분석 및 개선방안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안보경영연구소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, 2017)</a:t>
            </a:r>
          </a:p>
          <a:p>
            <a:pPr marL="457200" lvl="1" indent="0">
              <a:lnSpc>
                <a:spcPct val="150000"/>
              </a:lnSpc>
              <a:buClr>
                <a:schemeClr val="tx1"/>
              </a:buClr>
              <a:buSzPct val="95000"/>
              <a:buNone/>
            </a:pP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 - </a:t>
            </a: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전시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평시 비축소요산정에 초점</a:t>
            </a:r>
            <a:endParaRPr lang="en-US" altLang="ko-KR" sz="1600" b="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457200" lvl="1" indent="0">
              <a:lnSpc>
                <a:spcPct val="150000"/>
              </a:lnSpc>
              <a:buClr>
                <a:schemeClr val="tx1"/>
              </a:buClr>
              <a:buSzPct val="95000"/>
              <a:buNone/>
            </a:pP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  → </a:t>
            </a:r>
            <a:r>
              <a:rPr lang="ko-KR" altLang="en-US" sz="1600" b="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탄약류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전투장비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물자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수리부속 등의 무기체계 전반의 비축원자재 소요량을 </a:t>
            </a:r>
            <a:endParaRPr lang="en-US" altLang="ko-KR" sz="1600" b="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457200" lvl="1" indent="0">
              <a:lnSpc>
                <a:spcPct val="150000"/>
              </a:lnSpc>
              <a:buClr>
                <a:schemeClr val="tx1"/>
              </a:buClr>
              <a:buSzPct val="95000"/>
              <a:buNone/>
            </a:pP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      </a:t>
            </a: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파악하여 적정 </a:t>
            </a:r>
            <a:r>
              <a:rPr lang="ko-KR" altLang="en-US" sz="1600" b="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비축목표량을</a:t>
            </a: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결정하는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관리 및 기획절차에 초점을 둠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</a:p>
          <a:p>
            <a:pPr marL="457200" lvl="1" indent="0">
              <a:lnSpc>
                <a:spcPct val="150000"/>
              </a:lnSpc>
              <a:buClr>
                <a:schemeClr val="tx1"/>
              </a:buClr>
              <a:buSzPct val="95000"/>
              <a:buNone/>
            </a:pP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 - </a:t>
            </a: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무기체계별 </a:t>
            </a:r>
            <a:r>
              <a:rPr lang="ko-KR" altLang="en-US" sz="1600" b="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전평시</a:t>
            </a: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원자재 비축목표 제안</a:t>
            </a:r>
            <a:endParaRPr lang="en-US" altLang="ko-KR" sz="1600" b="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457200" lvl="1" indent="0">
              <a:lnSpc>
                <a:spcPct val="150000"/>
              </a:lnSpc>
              <a:buClr>
                <a:schemeClr val="tx1"/>
              </a:buClr>
              <a:buSzPct val="95000"/>
              <a:buNone/>
            </a:pP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  → 원자재 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전자기회로판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장약원료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구리조각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, EO</a:t>
            </a: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칩 등의 품목</a:t>
            </a:r>
            <a:endParaRPr lang="en-US" altLang="ko-KR" sz="1600" b="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457200" lvl="1" indent="0">
              <a:lnSpc>
                <a:spcPct val="150000"/>
              </a:lnSpc>
              <a:buClr>
                <a:schemeClr val="tx1"/>
              </a:buClr>
              <a:buSzPct val="95000"/>
              <a:buNone/>
            </a:pPr>
            <a:r>
              <a:rPr lang="ko-KR" altLang="en-US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 </a:t>
            </a:r>
            <a:r>
              <a:rPr lang="en-US" altLang="ko-KR" sz="1600" b="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- </a:t>
            </a:r>
            <a:r>
              <a:rPr lang="ko-KR" altLang="en-US" sz="1600" dirty="0">
                <a:solidFill>
                  <a:schemeClr val="accent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본</a:t>
            </a:r>
            <a:r>
              <a:rPr lang="en-US" altLang="ko-KR" sz="1600" dirty="0">
                <a:solidFill>
                  <a:schemeClr val="accent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1600" dirty="0">
                <a:solidFill>
                  <a:schemeClr val="accent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연구는 </a:t>
            </a:r>
            <a:r>
              <a:rPr lang="en-US" altLang="ko-KR" sz="1600" dirty="0">
                <a:solidFill>
                  <a:schemeClr val="accent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HS code, </a:t>
            </a:r>
            <a:r>
              <a:rPr lang="ko-KR" altLang="en-US" sz="1600" dirty="0">
                <a:solidFill>
                  <a:schemeClr val="accent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국제 상품분류표를 활용하여 실제 수입데이터 연계한 접근</a:t>
            </a:r>
            <a:endParaRPr lang="en-US" altLang="ko-KR" sz="1600" dirty="0">
              <a:solidFill>
                <a:schemeClr val="accent2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36099631"/>
      </p:ext>
    </p:extLst>
  </p:cSld>
  <p:clrMapOvr>
    <a:masterClrMapping/>
  </p:clrMapOvr>
  <p:transition advTm="46266"/>
</p:sld>
</file>

<file path=ppt/theme/theme1.xml><?xml version="1.0" encoding="utf-8"?>
<a:theme xmlns:a="http://schemas.openxmlformats.org/drawingml/2006/main" name="2002ETRI컴소연">
  <a:themeElements>
    <a:clrScheme name="사용자 지정 1">
      <a:dk1>
        <a:srgbClr val="000000"/>
      </a:dk1>
      <a:lt1>
        <a:srgbClr val="FFFFFF"/>
      </a:lt1>
      <a:dk2>
        <a:srgbClr val="FEFB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2002ETRI컴소연">
      <a:majorFont>
        <a:latin typeface="HY헤드라인M"/>
        <a:ea typeface="HY헤드라인M"/>
        <a:cs typeface=""/>
      </a:majorFont>
      <a:minorFont>
        <a:latin typeface="HY헤드라인M"/>
        <a:ea typeface="HY헤드라인M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C0C0C0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ko-KR" alt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굴림" pitchFamily="50" charset="-127"/>
            <a:ea typeface="굴림" pitchFamily="50" charset="-127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C0C0C0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ko-KR" alt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굴림" pitchFamily="50" charset="-127"/>
            <a:ea typeface="굴림" pitchFamily="50" charset="-127"/>
          </a:defRPr>
        </a:defPPr>
      </a:lstStyle>
    </a:lnDef>
  </a:objectDefaults>
  <a:extraClrSchemeLst>
    <a:extraClrScheme>
      <a:clrScheme name="2002ETRI컴소연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2ETRI컴소연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2ETRI컴소연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2ETRI컴소연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2ETRI컴소연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2ETRI컴소연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2ETRI컴소연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78642</TotalTime>
  <Words>2448</Words>
  <Application>Microsoft Office PowerPoint</Application>
  <PresentationFormat>화면 슬라이드 쇼(4:3)</PresentationFormat>
  <Paragraphs>296</Paragraphs>
  <Slides>15</Slides>
  <Notes>13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15</vt:i4>
      </vt:variant>
    </vt:vector>
  </HeadingPairs>
  <TitlesOfParts>
    <vt:vector size="23" baseType="lpstr">
      <vt:lpstr>HY헤드라인M</vt:lpstr>
      <vt:lpstr>굴림</vt:lpstr>
      <vt:lpstr>맑은 고딕</vt:lpstr>
      <vt:lpstr>SandSm</vt:lpstr>
      <vt:lpstr>Wingdings</vt:lpstr>
      <vt:lpstr>Arial</vt:lpstr>
      <vt:lpstr>HY그래픽M</vt:lpstr>
      <vt:lpstr>2002ETRI컴소연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이상은</dc:creator>
  <cp:lastModifiedBy>KWDAP01</cp:lastModifiedBy>
  <cp:revision>3418</cp:revision>
  <cp:lastPrinted>2023-01-02T08:51:04Z</cp:lastPrinted>
  <dcterms:created xsi:type="dcterms:W3CDTF">2001-10-02T11:31:37Z</dcterms:created>
  <dcterms:modified xsi:type="dcterms:W3CDTF">2024-03-13T01:34:34Z</dcterms:modified>
</cp:coreProperties>
</file>